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61" r:id="rId4"/>
    <p:sldId id="262" r:id="rId5"/>
    <p:sldId id="263" r:id="rId6"/>
    <p:sldId id="274" r:id="rId7"/>
    <p:sldId id="297" r:id="rId8"/>
    <p:sldId id="299" r:id="rId9"/>
    <p:sldId id="268" r:id="rId10"/>
    <p:sldId id="265" r:id="rId11"/>
    <p:sldId id="279" r:id="rId12"/>
    <p:sldId id="278" r:id="rId13"/>
    <p:sldId id="280" r:id="rId14"/>
    <p:sldId id="282" r:id="rId15"/>
    <p:sldId id="291" r:id="rId16"/>
    <p:sldId id="269" r:id="rId17"/>
    <p:sldId id="283" r:id="rId18"/>
    <p:sldId id="266" r:id="rId19"/>
    <p:sldId id="289" r:id="rId20"/>
    <p:sldId id="284" r:id="rId21"/>
    <p:sldId id="285" r:id="rId22"/>
    <p:sldId id="290" r:id="rId23"/>
    <p:sldId id="292" r:id="rId24"/>
    <p:sldId id="294" r:id="rId25"/>
    <p:sldId id="325" r:id="rId26"/>
    <p:sldId id="293" r:id="rId27"/>
    <p:sldId id="301" r:id="rId28"/>
    <p:sldId id="326" r:id="rId29"/>
    <p:sldId id="306" r:id="rId30"/>
    <p:sldId id="335" r:id="rId31"/>
    <p:sldId id="334" r:id="rId32"/>
    <p:sldId id="307" r:id="rId33"/>
    <p:sldId id="270" r:id="rId34"/>
    <p:sldId id="271" r:id="rId35"/>
    <p:sldId id="305" r:id="rId36"/>
    <p:sldId id="308" r:id="rId37"/>
    <p:sldId id="303" r:id="rId38"/>
    <p:sldId id="336" r:id="rId39"/>
    <p:sldId id="304" r:id="rId40"/>
    <p:sldId id="272" r:id="rId41"/>
    <p:sldId id="317" r:id="rId42"/>
    <p:sldId id="318" r:id="rId43"/>
    <p:sldId id="311" r:id="rId44"/>
    <p:sldId id="312" r:id="rId45"/>
    <p:sldId id="319" r:id="rId46"/>
    <p:sldId id="315" r:id="rId47"/>
    <p:sldId id="316" r:id="rId48"/>
    <p:sldId id="313" r:id="rId49"/>
    <p:sldId id="331" r:id="rId50"/>
    <p:sldId id="332" r:id="rId51"/>
    <p:sldId id="333" r:id="rId52"/>
    <p:sldId id="314" r:id="rId53"/>
    <p:sldId id="324" r:id="rId54"/>
    <p:sldId id="320" r:id="rId55"/>
    <p:sldId id="321" r:id="rId56"/>
    <p:sldId id="322" r:id="rId57"/>
    <p:sldId id="323" r:id="rId58"/>
    <p:sldId id="337" r:id="rId5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FDB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30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7228C-7574-482B-995D-A7FE4DEBCD09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F5141-A6F4-4858-952A-002C4D3D11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91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1ere intuition: fausse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2033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1ere intuition: réalité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166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159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164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5141-A6F4-4858-952A-002C4D3D11D6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0707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CF48AE-B67C-D77F-FCE9-84A719D87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3AF48E8-52F7-7A87-B06E-EB7701C67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A5977-8BC0-1497-6073-587D8F74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BA2519-3A23-4144-7429-35F915E6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418C40-A2FB-F2DD-4C5F-493FA5BF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89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B7B5D-D635-E580-ADDD-EDD61B7B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54833A6-18F0-12D4-A206-2208BA71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16E596-2101-B946-1F60-279263C0C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93125E-AED8-C131-9786-E825CC92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6F2B91-5A17-8CB4-83AF-922DB0D6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7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1681509-AA17-A127-5F85-083E7578A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F16CCF-95C7-8BC1-D8CB-718ECBF9E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E60968-54C8-E098-76F6-7004A69DE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04801F-A7C0-32CB-2177-3AF770E2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EC923C-58F5-6237-BE37-20268B94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219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77A03-48F2-00EA-A869-D9B02274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B9D38C-3412-B013-CD41-720436E35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B591-BBB1-FB1A-E566-2D5CD260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736670-503F-253C-4733-22B6EB16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C181FF-2D5E-E9E3-6091-339A1EE6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129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6C5344-9651-A814-1E14-5537EC5F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834671-C485-1217-777E-360E5230F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AA58FC-209E-0B0B-EEFE-995A4171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5DB337-665C-06A6-8D06-F61084F2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3C7755-876D-070B-C0E5-D3E236C2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41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343F2E-20C4-9C26-BA4C-AA761A33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974B40-144F-A511-3933-1460B0946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D08303-D10A-1A16-6CAD-2E2316D25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52E037-299C-F440-22DA-0D0C1B3D3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C3885C-103D-3CE8-35BB-BB9628BAD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76AFC1-5169-0A95-89D6-98B710B5C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80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0800AE-0D4A-9B62-DF9E-68F65441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4B0366-4DD0-6005-4E11-675181DE5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323C8-2F80-5C2B-188A-F338FD1CA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DD5C7CE-EBD7-AB5C-921C-997FED8FF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A29846F-86EA-7149-84DF-DBD8A8C976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63B0547-1695-FF85-91A2-3011F9876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1A66413-1CE5-E013-E043-AC0F18A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7C31F1-2288-63DF-180E-E033EE16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67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7C7B83-7435-444A-C04B-6A5172E7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D9319C8-D7B4-0583-B1BE-AD0114A00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B04613D-EEB4-E99E-EF13-E878DC46F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2D817D-D267-E5C9-E691-BD2BEC38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04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F3CEDB9-9322-5214-E929-D4B938FEE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7A58D29-4B8F-9B03-9B63-2FF2E3B38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FA86FD-58B5-8071-11A6-73856FB4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13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6C0D2-1CE2-4CFF-587A-A8CC18AB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B0B966-7685-C5D2-60CF-F9193655D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4616AE-CAEE-61C3-F502-66281EE3D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A3C2B5-C4C8-E223-2107-499799372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86C8A6-CB22-D4AE-6100-3E51799C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F5B4C0-2677-6452-4786-DB7AF9A9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08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BF061-8F90-3C97-04ED-AAB9253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D5A0409-7508-DFBB-6C37-FE463384C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586692-3AC7-0E4E-3D0B-DA2002AE6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4B8602-9DD8-ADAD-6D4F-662F1B9E0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332A0F-7727-C27C-37DD-06584831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7BD6BA-E3D4-6426-BE9D-B305D128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25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BA84C9B-8255-CD38-9302-253455DA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2D8D57-AB8A-EDA3-7D72-7EF2FA6C4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7E8464-CA1D-9983-7FF7-3BE9D00DE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F8CC00-C232-EE0D-BC7F-4BDAC9E30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E70569-674D-7ADB-BED9-1094390D9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049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1.jp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1.jp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g"/><Relationship Id="rId5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11.jpg"/><Relationship Id="rId9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11.jpg"/><Relationship Id="rId9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12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13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30.png"/><Relationship Id="rId5" Type="http://schemas.openxmlformats.org/officeDocument/2006/relationships/image" Target="../media/image42.png"/><Relationship Id="rId15" Type="http://schemas.openxmlformats.org/officeDocument/2006/relationships/image" Target="../media/image51.png"/><Relationship Id="rId10" Type="http://schemas.openxmlformats.org/officeDocument/2006/relationships/image" Target="../media/image41.png"/><Relationship Id="rId19" Type="http://schemas.openxmlformats.org/officeDocument/2006/relationships/image" Target="../media/image55.png"/><Relationship Id="rId4" Type="http://schemas.openxmlformats.org/officeDocument/2006/relationships/image" Target="../media/image11.jp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12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13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30.png"/><Relationship Id="rId5" Type="http://schemas.openxmlformats.org/officeDocument/2006/relationships/image" Target="../media/image42.png"/><Relationship Id="rId15" Type="http://schemas.openxmlformats.org/officeDocument/2006/relationships/image" Target="../media/image51.png"/><Relationship Id="rId10" Type="http://schemas.openxmlformats.org/officeDocument/2006/relationships/image" Target="../media/image41.png"/><Relationship Id="rId19" Type="http://schemas.openxmlformats.org/officeDocument/2006/relationships/image" Target="../media/image55.png"/><Relationship Id="rId4" Type="http://schemas.openxmlformats.org/officeDocument/2006/relationships/image" Target="../media/image11.jp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12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image" Target="../media/image13.png"/><Relationship Id="rId16" Type="http://schemas.openxmlformats.org/officeDocument/2006/relationships/image" Target="../media/image64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11.jp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1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8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07D62-F272-5C0C-CD07-4BE50F12B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Cryptographie Asymétrique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FE62E01-CDA9-36B9-F704-6C46DCBEF7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Paul Dubois</a:t>
            </a:r>
          </a:p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pour</a:t>
            </a:r>
          </a:p>
          <a:p>
            <a:r>
              <a:rPr lang="fr-FR" dirty="0">
                <a:solidFill>
                  <a:srgbClr val="00B050"/>
                </a:solidFill>
              </a:rPr>
              <a:t>info</a:t>
            </a:r>
            <a:r>
              <a:rPr lang="fr-FR" dirty="0">
                <a:solidFill>
                  <a:srgbClr val="FFC000"/>
                </a:solidFill>
              </a:rPr>
              <a:t>@</a:t>
            </a:r>
            <a:r>
              <a:rPr lang="fr-FR" dirty="0">
                <a:solidFill>
                  <a:srgbClr val="7030A0"/>
                </a:solidFill>
              </a:rPr>
              <a:t>lèze</a:t>
            </a:r>
          </a:p>
        </p:txBody>
      </p:sp>
    </p:spTree>
    <p:extLst>
      <p:ext uri="{BB962C8B-B14F-4D97-AF65-F5344CB8AC3E}">
        <p14:creationId xmlns:p14="http://schemas.microsoft.com/office/powerpoint/2010/main" val="159689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e 53">
            <a:extLst>
              <a:ext uri="{FF2B5EF4-FFF2-40B4-BE49-F238E27FC236}">
                <a16:creationId xmlns:a16="http://schemas.microsoft.com/office/drawing/2014/main" id="{71AF2769-D428-50DB-E5FA-7B1E6AABB925}"/>
              </a:ext>
            </a:extLst>
          </p:cNvPr>
          <p:cNvGrpSpPr/>
          <p:nvPr/>
        </p:nvGrpSpPr>
        <p:grpSpPr>
          <a:xfrm>
            <a:off x="5735320" y="1690688"/>
            <a:ext cx="939800" cy="5035231"/>
            <a:chOff x="5735320" y="1690688"/>
            <a:chExt cx="939800" cy="5313362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0BE41673-5534-28E0-498F-CA16881D75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707" y="1690688"/>
              <a:ext cx="633413" cy="2525712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93D2B113-C75E-9755-47B2-CE0A2FCE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707" y="4048760"/>
              <a:ext cx="364173" cy="17272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B8584A0E-172E-8E6F-07AD-8B5CDD24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5320" y="4048760"/>
              <a:ext cx="670560" cy="295529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Envoyer un message sans connexion sécurisée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3A5AA5C-50F0-6D20-3CEB-99CD46D92DEC}"/>
              </a:ext>
            </a:extLst>
          </p:cNvPr>
          <p:cNvCxnSpPr>
            <a:cxnSpLocks/>
          </p:cNvCxnSpPr>
          <p:nvPr/>
        </p:nvCxnSpPr>
        <p:spPr>
          <a:xfrm>
            <a:off x="4145280" y="4120547"/>
            <a:ext cx="4389120" cy="0"/>
          </a:xfrm>
          <a:prstGeom prst="straightConnector1">
            <a:avLst/>
          </a:prstGeom>
          <a:ln w="254000" cap="rnd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8">
            <a:extLst>
              <a:ext uri="{FF2B5EF4-FFF2-40B4-BE49-F238E27FC236}">
                <a16:creationId xmlns:a16="http://schemas.microsoft.com/office/drawing/2014/main" id="{946962AB-F0FC-353D-FFB2-3A941FD6F2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69119066-6210-2275-D370-D44BBA49EA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2866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84" grpId="0" animBg="1"/>
      <p:bldP spid="8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81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7BCC834F-018B-2BD9-3FAA-5D65FD0C4B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90539314-D3D0-093F-B1A5-942BE245E7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Intuition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D6B4B89-EA0D-616A-FD56-A80BFA4CD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AB7C235-BE58-95F5-B249-D40BDAED7A26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96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42018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u contenu 19">
            <a:extLst>
              <a:ext uri="{FF2B5EF4-FFF2-40B4-BE49-F238E27FC236}">
                <a16:creationId xmlns:a16="http://schemas.microsoft.com/office/drawing/2014/main" id="{651E3932-ED4D-C97B-D964-11EFAC2D511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8" name="Espace réservé du contenu 8">
            <a:extLst>
              <a:ext uri="{FF2B5EF4-FFF2-40B4-BE49-F238E27FC236}">
                <a16:creationId xmlns:a16="http://schemas.microsoft.com/office/drawing/2014/main" id="{01C3C5A5-4D94-1234-B617-50BB3DC884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Réalité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DEFAB7-5B36-BD4D-3EA6-F92FF2134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9059" y="3959137"/>
            <a:ext cx="296546" cy="29654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FFBE806-F79D-D0B1-3EA4-1B5938CD00AA}"/>
              </a:ext>
            </a:extLst>
          </p:cNvPr>
          <p:cNvSpPr txBox="1"/>
          <p:nvPr/>
        </p:nvSpPr>
        <p:spPr>
          <a:xfrm>
            <a:off x="6558902" y="1976464"/>
            <a:ext cx="646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rgbClr val="C00000"/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267216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2276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46 L 0.01719 -0.05856 C 0.02084 -0.07106 0.02266 -0.08773 0.02031 -0.1037 C 0.01784 -0.12199 0.01224 -0.13449 0.00521 -0.14213 L -0.02552 -0.18078 " pathEditMode="relative" rAng="15360000" ptsTypes="AAA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6 -2.59259E-6 L 0.42161 -2.59259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u contenu 19">
            <a:extLst>
              <a:ext uri="{FF2B5EF4-FFF2-40B4-BE49-F238E27FC236}">
                <a16:creationId xmlns:a16="http://schemas.microsoft.com/office/drawing/2014/main" id="{F1B36C42-FAA6-C474-A97C-6F97F35A1D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12" name="Espace réservé du contenu 8">
            <a:extLst>
              <a:ext uri="{FF2B5EF4-FFF2-40B4-BE49-F238E27FC236}">
                <a16:creationId xmlns:a16="http://schemas.microsoft.com/office/drawing/2014/main" id="{EEC1B969-E8DD-9F21-614F-FFB8078BFF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7416703-B7B3-BED8-1216-3ED10ADAD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678" y="3883571"/>
            <a:ext cx="476006" cy="399381"/>
          </a:xfrm>
          <a:prstGeom prst="rect">
            <a:avLst/>
          </a:prstGeom>
        </p:spPr>
      </p:pic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FEB7B7D-1463-9B26-6C06-96D51CADD2D3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6CFD8C-F8DF-E16E-E366-AA32A5EA7E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8794" y="3934959"/>
            <a:ext cx="296546" cy="29654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A3F6892-A7FE-D3C3-9F2D-C16D5E377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9167" y="3854449"/>
            <a:ext cx="288532" cy="447416"/>
          </a:xfrm>
          <a:prstGeom prst="rect">
            <a:avLst/>
          </a:prstGeom>
        </p:spPr>
      </p:pic>
      <p:sp>
        <p:nvSpPr>
          <p:cNvPr id="22" name="Titre 21">
            <a:extLst>
              <a:ext uri="{FF2B5EF4-FFF2-40B4-BE49-F238E27FC236}">
                <a16:creationId xmlns:a16="http://schemas.microsoft.com/office/drawing/2014/main" id="{9CD7FB9A-26E0-1F43-CD7B-B81EE1AE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Solution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869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-0.43515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9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96BBD-EF60-FAD0-692E-A68A60224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Envoyer un message sans connexion sécurisée:</a:t>
            </a:r>
            <a:br>
              <a:rPr lang="fr-FR" sz="4400" i="1" dirty="0"/>
            </a:br>
            <a:r>
              <a:rPr lang="fr-FR" sz="5400" b="1" dirty="0"/>
              <a:t>Synthèse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0EAE657-5C9A-E243-0D86-B98E0035D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061" y="1825625"/>
            <a:ext cx="6667877" cy="4351338"/>
          </a:xfrm>
        </p:spPr>
      </p:pic>
    </p:spTree>
    <p:extLst>
      <p:ext uri="{BB962C8B-B14F-4D97-AF65-F5344CB8AC3E}">
        <p14:creationId xmlns:p14="http://schemas.microsoft.com/office/powerpoint/2010/main" val="266128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Encodage d’un message en numérique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57E67DC-7024-D728-5100-66BDEC4A6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19" y="0"/>
            <a:ext cx="5152781" cy="60896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DC4FCA1-093C-A38C-7CAD-8A9DA63E009D}"/>
              </a:ext>
            </a:extLst>
          </p:cNvPr>
          <p:cNvSpPr txBox="1"/>
          <p:nvPr/>
        </p:nvSpPr>
        <p:spPr>
          <a:xfrm>
            <a:off x="8398256" y="5823506"/>
            <a:ext cx="243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non-contractuelle</a:t>
            </a:r>
          </a:p>
        </p:txBody>
      </p:sp>
    </p:spTree>
    <p:extLst>
      <p:ext uri="{BB962C8B-B14F-4D97-AF65-F5344CB8AC3E}">
        <p14:creationId xmlns:p14="http://schemas.microsoft.com/office/powerpoint/2010/main" val="654179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A745AD8D-229B-AD2D-6B7C-ACF262BFAB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4F41C18-16D0-BDF7-7B6A-B7E44B7581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Coder un message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A9B7A2-6EC4-A7D2-5384-9A4532DF16A6}"/>
              </a:ext>
            </a:extLst>
          </p:cNvPr>
          <p:cNvSpPr txBox="1"/>
          <p:nvPr/>
        </p:nvSpPr>
        <p:spPr>
          <a:xfrm>
            <a:off x="10368280" y="3465313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EC1874-A8FA-2F50-D2AA-9BE12FC34974}"/>
              </a:ext>
            </a:extLst>
          </p:cNvPr>
          <p:cNvSpPr txBox="1"/>
          <p:nvPr/>
        </p:nvSpPr>
        <p:spPr>
          <a:xfrm>
            <a:off x="525394" y="341688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C42B6A4-BBD0-1000-B1E1-138972BB3C55}"/>
              </a:ext>
            </a:extLst>
          </p:cNvPr>
          <p:cNvSpPr txBox="1"/>
          <p:nvPr/>
        </p:nvSpPr>
        <p:spPr>
          <a:xfrm>
            <a:off x="6520334" y="2458249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???</a:t>
            </a:r>
          </a:p>
        </p:txBody>
      </p:sp>
    </p:spTree>
    <p:extLst>
      <p:ext uri="{BB962C8B-B14F-4D97-AF65-F5344CB8AC3E}">
        <p14:creationId xmlns:p14="http://schemas.microsoft.com/office/powerpoint/2010/main" val="1689159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5,15,4,11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eodk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+ xx [27]</a:t>
            </a:r>
          </a:p>
        </p:txBody>
      </p:sp>
    </p:spTree>
    <p:extLst>
      <p:ext uri="{BB962C8B-B14F-4D97-AF65-F5344CB8AC3E}">
        <p14:creationId xmlns:p14="http://schemas.microsoft.com/office/powerpoint/2010/main" val="365258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B957564-95A1-4869-EB70-C08031AC3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657B8838-CECB-A797-C5C6-D14801E3AD08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(addition)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5D13C79-F883-E7FE-89F1-F92C3A8839F9}"/>
              </a:ext>
            </a:extLst>
          </p:cNvPr>
          <p:cNvSpPr txBox="1"/>
          <p:nvPr/>
        </p:nvSpPr>
        <p:spPr>
          <a:xfrm>
            <a:off x="394817" y="6124521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https://pauldubois98.github.io/AsymmetricCryptographyTalk/tools/code_add.html</a:t>
            </a:r>
          </a:p>
        </p:txBody>
      </p:sp>
    </p:spTree>
    <p:extLst>
      <p:ext uri="{BB962C8B-B14F-4D97-AF65-F5344CB8AC3E}">
        <p14:creationId xmlns:p14="http://schemas.microsoft.com/office/powerpoint/2010/main" val="3161145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4788B1C-652B-33B9-5968-ACB8F2583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équations?</a:t>
            </a:r>
          </a:p>
        </p:txBody>
      </p:sp>
    </p:spTree>
    <p:extLst>
      <p:ext uri="{BB962C8B-B14F-4D97-AF65-F5344CB8AC3E}">
        <p14:creationId xmlns:p14="http://schemas.microsoft.com/office/powerpoint/2010/main" val="1318748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72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4,24,2,16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dxbp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× xx [27]</a:t>
            </a:r>
          </a:p>
        </p:txBody>
      </p:sp>
    </p:spTree>
    <p:extLst>
      <p:ext uri="{BB962C8B-B14F-4D97-AF65-F5344CB8AC3E}">
        <p14:creationId xmlns:p14="http://schemas.microsoft.com/office/powerpoint/2010/main" val="66714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2A83CAF8-13B9-B63C-9EC7-0AFC78AD0A4A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(multiplication)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8F1FBAF-78F5-A56C-D1E3-7E28F3FDA4A3}"/>
              </a:ext>
            </a:extLst>
          </p:cNvPr>
          <p:cNvSpPr txBox="1"/>
          <p:nvPr/>
        </p:nvSpPr>
        <p:spPr>
          <a:xfrm>
            <a:off x="394817" y="6124521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https://pauldubois98.github.io/AsymmetricCryptographyTalk/tools/code_mult.html</a:t>
            </a:r>
          </a:p>
        </p:txBody>
      </p:sp>
    </p:spTree>
    <p:extLst>
      <p:ext uri="{BB962C8B-B14F-4D97-AF65-F5344CB8AC3E}">
        <p14:creationId xmlns:p14="http://schemas.microsoft.com/office/powerpoint/2010/main" val="2574248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EC6B44-4B51-45E3-BFC9-3F8013BE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56779"/>
          </a:xfrm>
        </p:spPr>
        <p:txBody>
          <a:bodyPr>
            <a:normAutofit lnSpcReduction="10000"/>
          </a:bodyPr>
          <a:lstStyle/>
          <a:p>
            <a:r>
              <a:rPr lang="fr-FR" b="1" dirty="0"/>
              <a:t>Représentation</a:t>
            </a:r>
            <a:r>
              <a:rPr lang="fr-FR" dirty="0"/>
              <a:t> de l’alphabet par des </a:t>
            </a:r>
            <a:r>
              <a:rPr lang="fr-FR" b="1" dirty="0"/>
              <a:t>nombre</a:t>
            </a:r>
          </a:p>
          <a:p>
            <a:r>
              <a:rPr lang="fr-FR" b="1" dirty="0"/>
              <a:t>Modulo</a:t>
            </a:r>
            <a:r>
              <a:rPr lang="fr-FR" dirty="0"/>
              <a:t> pour que la plage de nombre utilisé reste petite</a:t>
            </a:r>
          </a:p>
          <a:p>
            <a:r>
              <a:rPr lang="fr-FR" dirty="0"/>
              <a:t>Code par </a:t>
            </a:r>
            <a:r>
              <a:rPr lang="fr-FR" b="1" dirty="0"/>
              <a:t>multiplication</a:t>
            </a:r>
            <a:r>
              <a:rPr lang="fr-FR" dirty="0"/>
              <a:t> plus complexe que par addition</a:t>
            </a:r>
          </a:p>
          <a:p>
            <a:r>
              <a:rPr lang="fr-FR" dirty="0"/>
              <a:t>Chiffrement </a:t>
            </a:r>
            <a:r>
              <a:rPr lang="fr-FR" b="1" dirty="0"/>
              <a:t>symétrique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« + » :</a:t>
            </a:r>
            <a:endParaRPr lang="fr-FR" dirty="0"/>
          </a:p>
          <a:p>
            <a:r>
              <a:rPr lang="fr-FR" b="1" dirty="0"/>
              <a:t>Peu couteux </a:t>
            </a:r>
            <a:r>
              <a:rPr lang="fr-FR" dirty="0"/>
              <a:t>en terme de calculs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« - » :</a:t>
            </a:r>
          </a:p>
          <a:p>
            <a:r>
              <a:rPr lang="fr-FR" dirty="0"/>
              <a:t>Besoin d’une clef de </a:t>
            </a:r>
            <a:r>
              <a:rPr lang="fr-FR" b="1" dirty="0"/>
              <a:t>code inconnue par l’espion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4181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3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RSA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5129814" y="3991749"/>
            <a:ext cx="144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Ronald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ivest</a:t>
            </a:r>
          </a:p>
        </p:txBody>
      </p:sp>
      <p:pic>
        <p:nvPicPr>
          <p:cNvPr id="7" name="Image 6" descr="Une image contenant personne, mur, homme, habits&#10;&#10;Description générée automatiquement">
            <a:extLst>
              <a:ext uri="{FF2B5EF4-FFF2-40B4-BE49-F238E27FC236}">
                <a16:creationId xmlns:a16="http://schemas.microsoft.com/office/drawing/2014/main" id="{7EBBE697-56D1-1242-3EE5-5133102B9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4" t="972" r="18467"/>
          <a:stretch/>
        </p:blipFill>
        <p:spPr>
          <a:xfrm>
            <a:off x="4490968" y="0"/>
            <a:ext cx="2716438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 descr="Une image contenant homme, personne, verres, portant&#10;&#10;Description générée automatiquement">
            <a:extLst>
              <a:ext uri="{FF2B5EF4-FFF2-40B4-BE49-F238E27FC236}">
                <a16:creationId xmlns:a16="http://schemas.microsoft.com/office/drawing/2014/main" id="{26A42E86-58CA-56F0-0F3B-5964FD8530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8740" r="14073" b="21012"/>
          <a:stretch/>
        </p:blipFill>
        <p:spPr>
          <a:xfrm>
            <a:off x="6985042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EBF5AEE4-1829-DEC5-966F-BB93D39DF7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0" t="6745" r="530" b="7912"/>
          <a:stretch/>
        </p:blipFill>
        <p:spPr>
          <a:xfrm>
            <a:off x="9477339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67B5703-0F09-168E-445B-B6797F7F5A6F}"/>
              </a:ext>
            </a:extLst>
          </p:cNvPr>
          <p:cNvSpPr txBox="1"/>
          <p:nvPr/>
        </p:nvSpPr>
        <p:spPr>
          <a:xfrm>
            <a:off x="10024655" y="3991749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Leonard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dleman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9CD5613-B9FA-02AF-64D2-F6883A520AE1}"/>
              </a:ext>
            </a:extLst>
          </p:cNvPr>
          <p:cNvSpPr txBox="1"/>
          <p:nvPr/>
        </p:nvSpPr>
        <p:spPr>
          <a:xfrm>
            <a:off x="7698614" y="399174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Adi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hamir</a:t>
            </a:r>
          </a:p>
        </p:txBody>
      </p:sp>
    </p:spTree>
    <p:extLst>
      <p:ext uri="{BB962C8B-B14F-4D97-AF65-F5344CB8AC3E}">
        <p14:creationId xmlns:p14="http://schemas.microsoft.com/office/powerpoint/2010/main" val="2286355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910425-009D-7926-068B-82CA38678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nombre premier, késaco?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8929DF3-BB12-51CA-13AA-56267F64A16D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814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+mn-lt"/>
              </a:rPr>
              <a:t>« un nombre qu’on ne peut pas factoriser »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F83815F-4B80-75CA-2E1F-C50F2D0225C5}"/>
              </a:ext>
            </a:extLst>
          </p:cNvPr>
          <p:cNvSpPr txBox="1"/>
          <p:nvPr/>
        </p:nvSpPr>
        <p:spPr>
          <a:xfrm>
            <a:off x="1581150" y="2828835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6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F597F18-2DFB-AA74-40BB-79E554699774}"/>
              </a:ext>
            </a:extLst>
          </p:cNvPr>
          <p:cNvSpPr txBox="1"/>
          <p:nvPr/>
        </p:nvSpPr>
        <p:spPr>
          <a:xfrm>
            <a:off x="2214843" y="2828835"/>
            <a:ext cx="2040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=2*3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4E2CD5A-DF2D-3F37-D32D-5A810753A5D2}"/>
              </a:ext>
            </a:extLst>
          </p:cNvPr>
          <p:cNvSpPr txBox="1"/>
          <p:nvPr/>
        </p:nvSpPr>
        <p:spPr>
          <a:xfrm>
            <a:off x="1581150" y="3856040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7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253AEA-357D-963B-C1FD-E27FA0EA2A2B}"/>
              </a:ext>
            </a:extLst>
          </p:cNvPr>
          <p:cNvSpPr txBox="1"/>
          <p:nvPr/>
        </p:nvSpPr>
        <p:spPr>
          <a:xfrm>
            <a:off x="2214843" y="3856040"/>
            <a:ext cx="27398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=2*3,5</a:t>
            </a:r>
            <a:endParaRPr lang="fr-FR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DCB7418E-7A1B-C450-6ECC-F26C7603EF1E}"/>
              </a:ext>
            </a:extLst>
          </p:cNvPr>
          <p:cNvSpPr/>
          <p:nvPr/>
        </p:nvSpPr>
        <p:spPr>
          <a:xfrm>
            <a:off x="4025900" y="4029165"/>
            <a:ext cx="928796" cy="102720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EAED3D7-58CE-7AC1-5B94-0E69086D048D}"/>
              </a:ext>
            </a:extLst>
          </p:cNvPr>
          <p:cNvSpPr txBox="1"/>
          <p:nvPr/>
        </p:nvSpPr>
        <p:spPr>
          <a:xfrm>
            <a:off x="2214842" y="3856040"/>
            <a:ext cx="2040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=1*7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BD6FC39-75A9-0C94-CC76-002F58B5956C}"/>
              </a:ext>
            </a:extLst>
          </p:cNvPr>
          <p:cNvSpPr txBox="1"/>
          <p:nvPr/>
        </p:nvSpPr>
        <p:spPr>
          <a:xfrm>
            <a:off x="4490298" y="4040705"/>
            <a:ext cx="2065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FF0000"/>
                </a:solidFill>
              </a:rPr>
              <a:t>Trivial !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77B9E78-CA87-E857-1BDA-F59D124C3A26}"/>
              </a:ext>
            </a:extLst>
          </p:cNvPr>
          <p:cNvSpPr txBox="1"/>
          <p:nvPr/>
        </p:nvSpPr>
        <p:spPr>
          <a:xfrm>
            <a:off x="2214841" y="3856040"/>
            <a:ext cx="15007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=??</a:t>
            </a:r>
            <a:endParaRPr lang="fr-FR" dirty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3BE6FDEB-1D46-D2ED-B1D5-48234ABC61CE}"/>
              </a:ext>
            </a:extLst>
          </p:cNvPr>
          <p:cNvSpPr/>
          <p:nvPr/>
        </p:nvSpPr>
        <p:spPr>
          <a:xfrm>
            <a:off x="4675387" y="4137657"/>
            <a:ext cx="760214" cy="591585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905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C9356B16-A977-8F1A-F7C2-E6B8B7C7BA1A}"/>
              </a:ext>
            </a:extLst>
          </p:cNvPr>
          <p:cNvGrpSpPr/>
          <p:nvPr/>
        </p:nvGrpSpPr>
        <p:grpSpPr>
          <a:xfrm>
            <a:off x="4675387" y="3141389"/>
            <a:ext cx="760214" cy="600776"/>
            <a:chOff x="2700000" y="2872504"/>
            <a:chExt cx="6480000" cy="2887496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2AB38024-CEBA-D14F-78AD-A154D0A3A8C0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FBD99D03-7D8F-4C18-B59A-7073E00973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ZoneTexte 15">
            <a:extLst>
              <a:ext uri="{FF2B5EF4-FFF2-40B4-BE49-F238E27FC236}">
                <a16:creationId xmlns:a16="http://schemas.microsoft.com/office/drawing/2014/main" id="{5A23A3B3-0753-9AB7-B052-F9062045E1C9}"/>
              </a:ext>
            </a:extLst>
          </p:cNvPr>
          <p:cNvSpPr txBox="1"/>
          <p:nvPr/>
        </p:nvSpPr>
        <p:spPr>
          <a:xfrm>
            <a:off x="1562097" y="5056369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11</a:t>
            </a:r>
            <a:endParaRPr lang="fr-FR" dirty="0"/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5C6A4383-BDD3-AC7D-A0DB-D732AEBA0207}"/>
              </a:ext>
            </a:extLst>
          </p:cNvPr>
          <p:cNvSpPr/>
          <p:nvPr/>
        </p:nvSpPr>
        <p:spPr>
          <a:xfrm>
            <a:off x="2910087" y="5382658"/>
            <a:ext cx="760214" cy="591585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905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454B07D-3019-98A2-3DAF-307313901478}"/>
              </a:ext>
            </a:extLst>
          </p:cNvPr>
          <p:cNvGrpSpPr/>
          <p:nvPr/>
        </p:nvGrpSpPr>
        <p:grpSpPr>
          <a:xfrm>
            <a:off x="6175693" y="5356145"/>
            <a:ext cx="760214" cy="600776"/>
            <a:chOff x="2700000" y="2872504"/>
            <a:chExt cx="6480000" cy="2887496"/>
          </a:xfrm>
        </p:grpSpPr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EB19DAFB-C169-EE10-2015-3F2548FC2037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59BF97B3-2781-F537-43FF-A2F1EFA71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ZoneTexte 20">
            <a:extLst>
              <a:ext uri="{FF2B5EF4-FFF2-40B4-BE49-F238E27FC236}">
                <a16:creationId xmlns:a16="http://schemas.microsoft.com/office/drawing/2014/main" id="{CAF32A04-5566-5146-0F2B-2CBFAE7F89C2}"/>
              </a:ext>
            </a:extLst>
          </p:cNvPr>
          <p:cNvSpPr txBox="1"/>
          <p:nvPr/>
        </p:nvSpPr>
        <p:spPr>
          <a:xfrm>
            <a:off x="4739285" y="5055588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12</a:t>
            </a:r>
            <a:endParaRPr lang="fr-FR" dirty="0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DA97ECB8-EA90-B1B8-F782-E3C5B8F5A168}"/>
              </a:ext>
            </a:extLst>
          </p:cNvPr>
          <p:cNvGrpSpPr/>
          <p:nvPr/>
        </p:nvGrpSpPr>
        <p:grpSpPr>
          <a:xfrm>
            <a:off x="9445943" y="5356145"/>
            <a:ext cx="760214" cy="600776"/>
            <a:chOff x="2700000" y="2872504"/>
            <a:chExt cx="6480000" cy="2887496"/>
          </a:xfrm>
        </p:grpSpPr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7C91E64D-0D5F-4DF1-5F46-F3820EFC19E5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593F30DF-9669-2C45-229E-3FE56C09AE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D1401920-CECD-D927-E519-792F4CAB6B11}"/>
              </a:ext>
            </a:extLst>
          </p:cNvPr>
          <p:cNvSpPr txBox="1"/>
          <p:nvPr/>
        </p:nvSpPr>
        <p:spPr>
          <a:xfrm>
            <a:off x="8009535" y="5055588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35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220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7" grpId="2"/>
      <p:bldP spid="8" grpId="0" animBg="1"/>
      <p:bldP spid="8" grpId="2" animBg="1"/>
      <p:bldP spid="9" grpId="0"/>
      <p:bldP spid="9" grpId="2"/>
      <p:bldP spid="10" grpId="0"/>
      <p:bldP spid="10" grpId="1"/>
      <p:bldP spid="11" grpId="0"/>
      <p:bldP spid="11" grpId="1"/>
      <p:bldP spid="12" grpId="0" animBg="1"/>
      <p:bldP spid="16" grpId="0"/>
      <p:bldP spid="17" grpId="0" animBg="1"/>
      <p:bldP spid="21" grpId="0"/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e 25">
            <a:extLst>
              <a:ext uri="{FF2B5EF4-FFF2-40B4-BE49-F238E27FC236}">
                <a16:creationId xmlns:a16="http://schemas.microsoft.com/office/drawing/2014/main" id="{620515B9-2F65-C14A-4121-7A3037A33375}"/>
              </a:ext>
            </a:extLst>
          </p:cNvPr>
          <p:cNvGrpSpPr/>
          <p:nvPr/>
        </p:nvGrpSpPr>
        <p:grpSpPr>
          <a:xfrm>
            <a:off x="327300" y="2382524"/>
            <a:ext cx="11537400" cy="2949478"/>
            <a:chOff x="327300" y="2600961"/>
            <a:chExt cx="11537400" cy="2949478"/>
          </a:xfrm>
        </p:grpSpPr>
        <p:pic>
          <p:nvPicPr>
            <p:cNvPr id="2" name="Espace réservé du contenu 19">
              <a:extLst>
                <a:ext uri="{FF2B5EF4-FFF2-40B4-BE49-F238E27FC236}">
                  <a16:creationId xmlns:a16="http://schemas.microsoft.com/office/drawing/2014/main" id="{9D4580DB-5EE3-C696-32C0-4C0AC5CA9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1955" y="2852499"/>
              <a:ext cx="2152745" cy="2479500"/>
            </a:xfrm>
            <a:prstGeom prst="rect">
              <a:avLst/>
            </a:prstGeom>
          </p:spPr>
        </p:pic>
        <p:pic>
          <p:nvPicPr>
            <p:cNvPr id="3" name="Espace réservé du contenu 8">
              <a:extLst>
                <a:ext uri="{FF2B5EF4-FFF2-40B4-BE49-F238E27FC236}">
                  <a16:creationId xmlns:a16="http://schemas.microsoft.com/office/drawing/2014/main" id="{3106A6B4-D7E8-D8B5-86E3-4B6D2E073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300" y="2852499"/>
              <a:ext cx="2674980" cy="2479499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9837CD21-6E24-A883-3FD2-B060F33F6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261" y="2600961"/>
              <a:ext cx="2949478" cy="2949478"/>
            </a:xfrm>
            <a:prstGeom prst="rect">
              <a:avLst/>
            </a:prstGeom>
          </p:spPr>
        </p:pic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CD8F0626-F1AB-1794-7A66-234B171779B0}"/>
                </a:ext>
              </a:extLst>
            </p:cNvPr>
            <p:cNvGrpSpPr/>
            <p:nvPr/>
          </p:nvGrpSpPr>
          <p:grpSpPr>
            <a:xfrm>
              <a:off x="7714247" y="4008120"/>
              <a:ext cx="1854200" cy="477520"/>
              <a:chOff x="7570739" y="2834640"/>
              <a:chExt cx="1854200" cy="477520"/>
            </a:xfrm>
          </p:grpSpPr>
          <p:cxnSp>
            <p:nvCxnSpPr>
              <p:cNvPr id="10" name="Connecteur droit avec flèche 9">
                <a:extLst>
                  <a:ext uri="{FF2B5EF4-FFF2-40B4-BE49-F238E27FC236}">
                    <a16:creationId xmlns:a16="http://schemas.microsoft.com/office/drawing/2014/main" id="{D881D39A-E0C9-2C64-8480-27C9BF3EE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avec flèche 13">
                <a:extLst>
                  <a:ext uri="{FF2B5EF4-FFF2-40B4-BE49-F238E27FC236}">
                    <a16:creationId xmlns:a16="http://schemas.microsoft.com/office/drawing/2014/main" id="{4417F0EE-4570-0077-D298-F5816BBC69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E943B544-CB8A-E636-C606-4F6F41F20A37}"/>
                </a:ext>
              </a:extLst>
            </p:cNvPr>
            <p:cNvGrpSpPr/>
            <p:nvPr/>
          </p:nvGrpSpPr>
          <p:grpSpPr>
            <a:xfrm>
              <a:off x="2884671" y="4013200"/>
              <a:ext cx="1854200" cy="477520"/>
              <a:chOff x="7570739" y="2834640"/>
              <a:chExt cx="1854200" cy="477520"/>
            </a:xfrm>
          </p:grpSpPr>
          <p:cxnSp>
            <p:nvCxnSpPr>
              <p:cNvPr id="23" name="Connecteur droit avec flèche 22">
                <a:extLst>
                  <a:ext uri="{FF2B5EF4-FFF2-40B4-BE49-F238E27FC236}">
                    <a16:creationId xmlns:a16="http://schemas.microsoft.com/office/drawing/2014/main" id="{C32B7EAC-D40A-E475-CAE6-58F86E4E89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>
                <a:extLst>
                  <a:ext uri="{FF2B5EF4-FFF2-40B4-BE49-F238E27FC236}">
                    <a16:creationId xmlns:a16="http://schemas.microsoft.com/office/drawing/2014/main" id="{5808068B-ABF0-FD17-D5A7-1C64AF881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re 24">
            <a:extLst>
              <a:ext uri="{FF2B5EF4-FFF2-40B4-BE49-F238E27FC236}">
                <a16:creationId xmlns:a16="http://schemas.microsoft.com/office/drawing/2014/main" id="{991DAF02-9641-BB3C-3F43-7522D452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Communiquer par l’intermédiaire d’un espion</a:t>
            </a:r>
            <a:br>
              <a:rPr lang="fr-FR" dirty="0"/>
            </a:br>
            <a:r>
              <a:rPr lang="fr-FR" sz="3600" i="1" dirty="0">
                <a:solidFill>
                  <a:schemeClr val="bg1">
                    <a:lumMod val="50000"/>
                  </a:schemeClr>
                </a:solidFill>
              </a:rPr>
              <a:t>(sans clef privée)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26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rot="10800000" flipV="1">
            <a:off x="4739893" y="194665"/>
            <a:ext cx="2710471" cy="3073629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0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rot="10800000" flipV="1">
            <a:off x="8185648" y="194666"/>
            <a:ext cx="3755984" cy="4663711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800" dirty="0">
              <a:solidFill>
                <a:srgbClr val="92D050"/>
              </a:solidFill>
            </a:endParaRPr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031" y="5074866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18" y="508762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80" y="4168294"/>
            <a:ext cx="1492299" cy="1492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C6D2CD2-E000-95B2-237A-69F3A59CC06B}"/>
              </a:ext>
            </a:extLst>
          </p:cNvPr>
          <p:cNvSpPr/>
          <p:nvPr/>
        </p:nvSpPr>
        <p:spPr>
          <a:xfrm rot="10800000" flipV="1">
            <a:off x="250368" y="194665"/>
            <a:ext cx="3755984" cy="466371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>
              <a:solidFill>
                <a:srgbClr val="CC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/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/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tel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que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: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fr-FR" sz="280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𝑝𝑔𝑐𝑑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fr-FR" sz="28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/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,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premiers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𝑝𝑞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) = 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p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q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/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le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message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/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fr-FR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/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e 12">
            <a:extLst>
              <a:ext uri="{FF2B5EF4-FFF2-40B4-BE49-F238E27FC236}">
                <a16:creationId xmlns:a16="http://schemas.microsoft.com/office/drawing/2014/main" id="{16EAE5AE-E6F6-F311-5324-36DB7EA8D51C}"/>
              </a:ext>
            </a:extLst>
          </p:cNvPr>
          <p:cNvGrpSpPr/>
          <p:nvPr/>
        </p:nvGrpSpPr>
        <p:grpSpPr>
          <a:xfrm>
            <a:off x="5819994" y="4717701"/>
            <a:ext cx="3924383" cy="1387666"/>
            <a:chOff x="5819994" y="4717701"/>
            <a:chExt cx="3924383" cy="1387666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AD40A99-8157-645F-103C-C12278F1BDA5}"/>
                </a:ext>
              </a:extLst>
            </p:cNvPr>
            <p:cNvSpPr txBox="1"/>
            <p:nvPr/>
          </p:nvSpPr>
          <p:spPr>
            <a:xfrm>
              <a:off x="5819994" y="5643702"/>
              <a:ext cx="392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solidFill>
                    <a:schemeClr val="bg1">
                      <a:lumMod val="50000"/>
                    </a:schemeClr>
                  </a:solidFill>
                </a:rPr>
                <a:t>« petit théorème de Fermat »</a:t>
              </a:r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AC756E14-9CA2-D13F-F07E-62BCEA06F378}"/>
                </a:ext>
              </a:extLst>
            </p:cNvPr>
            <p:cNvSpPr/>
            <p:nvPr/>
          </p:nvSpPr>
          <p:spPr>
            <a:xfrm>
              <a:off x="8340132" y="4717701"/>
              <a:ext cx="894303" cy="884255"/>
            </a:xfrm>
            <a:custGeom>
              <a:avLst/>
              <a:gdLst>
                <a:gd name="connsiteX0" fmla="*/ 0 w 894303"/>
                <a:gd name="connsiteY0" fmla="*/ 884255 h 884255"/>
                <a:gd name="connsiteX1" fmla="*/ 331595 w 894303"/>
                <a:gd name="connsiteY1" fmla="*/ 391886 h 884255"/>
                <a:gd name="connsiteX2" fmla="*/ 894303 w 894303"/>
                <a:gd name="connsiteY2" fmla="*/ 0 h 88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4303" h="884255">
                  <a:moveTo>
                    <a:pt x="0" y="884255"/>
                  </a:moveTo>
                  <a:cubicBezTo>
                    <a:pt x="91272" y="711758"/>
                    <a:pt x="182545" y="539262"/>
                    <a:pt x="331595" y="391886"/>
                  </a:cubicBezTo>
                  <a:cubicBezTo>
                    <a:pt x="480645" y="244510"/>
                    <a:pt x="687474" y="122255"/>
                    <a:pt x="894303" y="0"/>
                  </a:cubicBezTo>
                </a:path>
              </a:pathLst>
            </a:custGeom>
            <a:noFill/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1173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  <p:bldP spid="6" grpId="0"/>
      <p:bldP spid="7" grpId="0" build="p"/>
      <p:bldP spid="8" grpId="0" build="p"/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3CC397-0803-8C66-3D96-82CFC2686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r>
              <a:rPr lang="fr-FR" dirty="0"/>
              <a:t>RSA: Pourquoi est-ce que cela fonctionne?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D4AC541-52FA-AD84-43FE-5470414AA9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387600"/>
                <a:ext cx="10515600" cy="4470399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[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r-FR" dirty="0"/>
                  <a:t> &amp;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[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p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𝑑𝑒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[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fr-FR" dirty="0"/>
                  <a:t> donc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fr-FR" dirty="0"/>
                  <a:t> tel 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−1)(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</m:t>
                    </m:r>
                  </m:oMath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−1]</m:t>
                      </m:r>
                    </m:oMath>
                  </m:oMathPara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−1]</m:t>
                      </m:r>
                    </m:oMath>
                  </m:oMathPara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D4AC541-52FA-AD84-43FE-5470414AA9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387600"/>
                <a:ext cx="10515600" cy="447039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B08F40F0-098E-4F58-9961-31FAA22B24D2}"/>
                  </a:ext>
                </a:extLst>
              </p:cNvPr>
              <p:cNvSpPr txBox="1"/>
              <p:nvPr/>
            </p:nvSpPr>
            <p:spPr>
              <a:xfrm>
                <a:off x="4423875" y="1347788"/>
                <a:ext cx="3344249" cy="8451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4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4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fr-FR" sz="4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</m:t>
                    </m:r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r-FR" sz="4400" dirty="0">
                    <a:solidFill>
                      <a:schemeClr val="bg1">
                        <a:lumMod val="50000"/>
                      </a:schemeClr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B08F40F0-098E-4F58-9961-31FAA22B2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875" y="1347788"/>
                <a:ext cx="3344249" cy="845103"/>
              </a:xfrm>
              <a:prstGeom prst="rect">
                <a:avLst/>
              </a:prstGeom>
              <a:blipFill>
                <a:blip r:embed="rId3"/>
                <a:stretch>
                  <a:fillRect t="-5755" r="-6569" b="-330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514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034C58C-DF1D-A9E4-8AA7-2082A2D0D588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https://pauldubois98.github.io/AsymmetricCryptographyTalk/tools/mod_calculator.html</a:t>
            </a:r>
          </a:p>
        </p:txBody>
      </p:sp>
    </p:spTree>
    <p:extLst>
      <p:ext uri="{BB962C8B-B14F-4D97-AF65-F5344CB8AC3E}">
        <p14:creationId xmlns:p14="http://schemas.microsoft.com/office/powerpoint/2010/main" val="1177217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88D97C-8FE2-70BC-3E29-BFB47E75E6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898E81-E45F-B7FE-C8AF-81221336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54" y="0"/>
            <a:ext cx="5692292" cy="685800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54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protocoles sécurisés?</a:t>
            </a:r>
          </a:p>
        </p:txBody>
      </p:sp>
    </p:spTree>
    <p:extLst>
      <p:ext uri="{BB962C8B-B14F-4D97-AF65-F5344CB8AC3E}">
        <p14:creationId xmlns:p14="http://schemas.microsoft.com/office/powerpoint/2010/main" val="3022374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49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rot="10800000" flipV="1">
            <a:off x="4739893" y="194665"/>
            <a:ext cx="2710471" cy="3073629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0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rot="10800000" flipV="1">
            <a:off x="8185648" y="194666"/>
            <a:ext cx="3755984" cy="4663711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800" dirty="0">
              <a:solidFill>
                <a:srgbClr val="92D050"/>
              </a:solidFill>
            </a:endParaRPr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031" y="5074866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18" y="508762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80" y="4168294"/>
            <a:ext cx="1492299" cy="1492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C6D2CD2-E000-95B2-237A-69F3A59CC06B}"/>
              </a:ext>
            </a:extLst>
          </p:cNvPr>
          <p:cNvSpPr/>
          <p:nvPr/>
        </p:nvSpPr>
        <p:spPr>
          <a:xfrm rot="10800000" flipV="1">
            <a:off x="250368" y="194665"/>
            <a:ext cx="3755984" cy="466371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>
              <a:solidFill>
                <a:srgbClr val="CC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/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/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tel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que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: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fr-FR" sz="280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𝑝𝑔𝑐𝑑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fr-FR" sz="28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/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,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premiers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𝑝𝑞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) = 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p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q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/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le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message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/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fr-FR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/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3651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la </a:t>
                </a:r>
                <a:r>
                  <a:rPr lang="fr-FR" b="1" dirty="0"/>
                  <a:t>factorisation</a:t>
                </a:r>
                <a:r>
                  <a:rPr lang="fr-FR" dirty="0"/>
                  <a:t> de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Alors que la </a:t>
                </a:r>
                <a:r>
                  <a:rPr lang="fr-FR" b="1" dirty="0"/>
                  <a:t>multiplication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est </a:t>
                </a:r>
                <a:r>
                  <a:rPr lang="fr-FR" b="1" dirty="0"/>
                  <a:t>rapide</a:t>
                </a:r>
              </a:p>
              <a:p>
                <a:r>
                  <a:rPr lang="fr-FR" dirty="0"/>
                  <a:t>Besoin de </a:t>
                </a:r>
                <a:r>
                  <a:rPr lang="fr-FR" b="1" dirty="0"/>
                  <a:t>générer des nombres premier </a:t>
                </a:r>
                <a:r>
                  <a:rPr lang="fr-FR" dirty="0"/>
                  <a:t>(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) </a:t>
                </a:r>
                <a:r>
                  <a:rPr lang="fr-FR" b="1" dirty="0"/>
                  <a:t>très grand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asymétrique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aux </a:t>
                </a:r>
                <a:r>
                  <a:rPr lang="fr-FR" b="1" dirty="0"/>
                  <a:t>attaques par ordinateurs quantiques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Echange de clef de chiffrement symétrique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928" t="-2788" b="-14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547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4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ElGamal</a:t>
            </a:r>
          </a:p>
        </p:txBody>
      </p:sp>
      <p:pic>
        <p:nvPicPr>
          <p:cNvPr id="5" name="Image 4" descr="ElGamal">
            <a:extLst>
              <a:ext uri="{FF2B5EF4-FFF2-40B4-BE49-F238E27FC236}">
                <a16:creationId xmlns:a16="http://schemas.microsoft.com/office/drawing/2014/main" id="{859E67E6-B4CE-5558-7B18-EA8F415F849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896" y="169155"/>
            <a:ext cx="3955934" cy="59339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9555595" y="6031227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ElGamal</a:t>
            </a:r>
          </a:p>
        </p:txBody>
      </p:sp>
    </p:spTree>
    <p:extLst>
      <p:ext uri="{BB962C8B-B14F-4D97-AF65-F5344CB8AC3E}">
        <p14:creationId xmlns:p14="http://schemas.microsoft.com/office/powerpoint/2010/main" val="36309295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2054895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9801104" y="4041162"/>
            <a:ext cx="2054895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762" y="4352865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70" y="435959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50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 err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𝑐𝑢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14069"/>
            <a:ext cx="1168142" cy="1250601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17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9" grpId="0" build="p"/>
      <p:bldP spid="10" grpId="0" build="p"/>
      <p:bldP spid="16" grpId="0"/>
      <p:bldP spid="17" grpId="0" build="p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65125-30FA-512F-DF9C-EAB0410E5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11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Logarithme modulaire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/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/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/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4400" dirty="0"/>
                  <a:t>			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4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fr-FR" sz="4400" i="1" dirty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fr-FR" sz="4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44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b="0" dirty="0">
                    <a:solidFill>
                      <a:schemeClr val="bg1">
                        <a:lumMod val="50000"/>
                      </a:schemeClr>
                    </a:solidFill>
                  </a:rPr>
                  <a:t>				</a:t>
                </a:r>
                <a14:m>
                  <m:oMath xmlns:m="http://schemas.openxmlformats.org/officeDocument/2006/math">
                    <m:r>
                      <a:rPr lang="fr-FR" sz="4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4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fr-FR" sz="44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44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func>
                  </m:oMath>
                </a14:m>
                <a:endParaRPr lang="fr-FR" sz="4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4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44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fr-FR" sz="44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4400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sz="44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			     </a:t>
                </a:r>
                <a14:m>
                  <m:oMath xmlns:m="http://schemas.openxmlformats.org/officeDocument/2006/math"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4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A099E2C4-1C93-7166-AC76-7DBBEC309142}"/>
              </a:ext>
            </a:extLst>
          </p:cNvPr>
          <p:cNvGrpSpPr/>
          <p:nvPr/>
        </p:nvGrpSpPr>
        <p:grpSpPr>
          <a:xfrm>
            <a:off x="3783204" y="2522136"/>
            <a:ext cx="4707653" cy="4123146"/>
            <a:chOff x="2700000" y="2880000"/>
            <a:chExt cx="6480000" cy="2880000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C42B7BDF-4CCD-700B-6E43-00C6878630E8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970E1E-B57D-CEA1-3442-86149EBE2C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110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C4BA28F-C954-0B28-71C0-AE1BC1808C19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https://pauldubois98.github.io/AsymmetricCryptographyTalk/tools/mod_calculator.html</a:t>
            </a:r>
          </a:p>
        </p:txBody>
      </p:sp>
    </p:spTree>
    <p:extLst>
      <p:ext uri="{BB962C8B-B14F-4D97-AF65-F5344CB8AC3E}">
        <p14:creationId xmlns:p14="http://schemas.microsoft.com/office/powerpoint/2010/main" val="15334493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117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2054895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9801104" y="4041162"/>
            <a:ext cx="2054895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762" y="4352865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70" y="435959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50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 err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𝑐𝑢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14069"/>
            <a:ext cx="1168142" cy="1250601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52110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l’impossibilité de </a:t>
                </a:r>
                <a:r>
                  <a:rPr lang="fr-FR" b="1" dirty="0"/>
                  <a:t>calculer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fr-FR" dirty="0"/>
                  <a:t> (à partir des info publiques) &amp; de trouver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 ou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fr-FR" dirty="0"/>
                  <a:t> (logarithme modulaire).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 certaines </a:t>
                </a:r>
                <a:r>
                  <a:rPr lang="fr-FR" b="1" dirty="0"/>
                  <a:t>attaques algébrique</a:t>
                </a:r>
                <a:r>
                  <a:rPr lang="fr-FR" dirty="0"/>
                  <a:t> (complexe) permettant d’</a:t>
                </a:r>
                <a:r>
                  <a:rPr lang="fr-FR" b="1" dirty="0"/>
                  <a:t>altérer</a:t>
                </a:r>
                <a:r>
                  <a:rPr lang="fr-FR" dirty="0"/>
                  <a:t> le </a:t>
                </a:r>
                <a:r>
                  <a:rPr lang="fr-FR" b="1" dirty="0"/>
                  <a:t>message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Le principe peut être réutiliser dans un autre contexte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1101" t="-3030" b="-23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888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éléments, plusieurs&#10;&#10;Description générée automatiquement">
            <a:extLst>
              <a:ext uri="{FF2B5EF4-FFF2-40B4-BE49-F238E27FC236}">
                <a16:creationId xmlns:a16="http://schemas.microsoft.com/office/drawing/2014/main" id="{BBE5EC89-C26B-D46B-BC56-352E5D745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" r="10346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l’argent?</a:t>
            </a:r>
          </a:p>
        </p:txBody>
      </p:sp>
    </p:spTree>
    <p:extLst>
      <p:ext uri="{BB962C8B-B14F-4D97-AF65-F5344CB8AC3E}">
        <p14:creationId xmlns:p14="http://schemas.microsoft.com/office/powerpoint/2010/main" val="1489916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06B3642A-36A8-ED62-7AB0-BC70260C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5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D483861-8D2F-3CAB-DD9A-6A0C9C7494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Cryptographie sur Courbes Elliptiques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D5C832C-8652-9580-819D-DCC20EF38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3999" y="-1"/>
            <a:ext cx="6858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34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A0C9DE5-63E4-0E4D-26EA-61C01AC71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9502" y="1690687"/>
            <a:ext cx="10032997" cy="516731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D77330D-1728-B7B4-37C3-1F641E0B804F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D77330D-1728-B7B4-37C3-1F641E0B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87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1C958E03-D79C-409F-4CCE-5D5755387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556" y="1690688"/>
            <a:ext cx="9942888" cy="516731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76035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3BF5C3F-F828-F844-299F-99BE21D30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234160"/>
            <a:ext cx="3534268" cy="3534268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2E387AA-84A3-5AA6-80DB-FBB77FBEE091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tools/elliptic_curve.</a:t>
            </a:r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2091694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space réservé du contenu 6" descr="Une image contenant texte, ciel, différent, ligne&#10;&#10;Description générée automatiquement">
            <a:extLst>
              <a:ext uri="{FF2B5EF4-FFF2-40B4-BE49-F238E27FC236}">
                <a16:creationId xmlns:a16="http://schemas.microsoft.com/office/drawing/2014/main" id="{6CDB34C9-3938-4DB6-05AB-0951EB645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00" y="1825625"/>
            <a:ext cx="8372800" cy="4351338"/>
          </a:xfrm>
        </p:spPr>
      </p:pic>
    </p:spTree>
    <p:extLst>
      <p:ext uri="{BB962C8B-B14F-4D97-AF65-F5344CB8AC3E}">
        <p14:creationId xmlns:p14="http://schemas.microsoft.com/office/powerpoint/2010/main" val="35503857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E85F30E4-F3DE-3D65-99F4-91BC2E7DF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00" y="1820601"/>
            <a:ext cx="8372800" cy="4351338"/>
          </a:xfrm>
        </p:spPr>
      </p:pic>
    </p:spTree>
    <p:extLst>
      <p:ext uri="{BB962C8B-B14F-4D97-AF65-F5344CB8AC3E}">
        <p14:creationId xmlns:p14="http://schemas.microsoft.com/office/powerpoint/2010/main" val="1052747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12"/>
            <a:ext cx="9190730" cy="1129983"/>
          </a:xfrm>
        </p:spPr>
        <p:txBody>
          <a:bodyPr/>
          <a:lstStyle/>
          <a:p>
            <a:r>
              <a:rPr lang="fr-FR" dirty="0"/>
              <a:t>Courbe Elliptique: </a:t>
            </a:r>
            <a:r>
              <a:rPr lang="fr-FR" b="1" dirty="0"/>
              <a:t>Addition (P+Q)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 flipV="1">
            <a:off x="549167" y="1144588"/>
            <a:ext cx="9013933" cy="4604702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420867" y="3711570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122CC76-3A41-A068-317E-344572157281}"/>
              </a:ext>
            </a:extLst>
          </p:cNvPr>
          <p:cNvSpPr/>
          <p:nvPr/>
        </p:nvSpPr>
        <p:spPr>
          <a:xfrm>
            <a:off x="5063804" y="3381370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204648" y="3431846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B7046AB-BCA7-69F0-50CC-E1CF8371DDA4}"/>
              </a:ext>
            </a:extLst>
          </p:cNvPr>
          <p:cNvSpPr txBox="1"/>
          <p:nvPr/>
        </p:nvSpPr>
        <p:spPr>
          <a:xfrm>
            <a:off x="4869705" y="305053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Q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614680" y="5618480"/>
            <a:ext cx="60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(PQ)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6318880" y="116363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6277924" y="276161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277923" y="539051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6277923" y="268120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318880" y="5205844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 = P+Q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C6B5A83-5415-311C-2660-08A4C77F7195}"/>
                  </a:ext>
                </a:extLst>
              </p:cNvPr>
              <p:cNvSpPr txBox="1"/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C6B5A83-5415-311C-2660-08A4C77F7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010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/>
      <p:bldP spid="14" grpId="0"/>
      <p:bldP spid="15" grpId="0"/>
      <p:bldP spid="16" grpId="0" animBg="1"/>
      <p:bldP spid="17" grpId="0" animBg="1"/>
      <p:bldP spid="23" grpId="0"/>
      <p:bldP spid="2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EBD55511-9DA9-4F07-D4F3-5039D6C11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258" y="1151489"/>
            <a:ext cx="10937484" cy="5685005"/>
          </a:xfrm>
          <a:prstGeom prst="rect">
            <a:avLst/>
          </a:prstGeom>
        </p:spPr>
      </p:pic>
      <p:pic>
        <p:nvPicPr>
          <p:cNvPr id="8" name="Espace réservé du contenu 7" descr="Une image contenant ciel, carte&#10;&#10;Description générée automatiquement">
            <a:extLst>
              <a:ext uri="{FF2B5EF4-FFF2-40B4-BE49-F238E27FC236}">
                <a16:creationId xmlns:a16="http://schemas.microsoft.com/office/drawing/2014/main" id="{9874678C-1DB8-8640-EE27-EF3247F68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58" y="1151489"/>
            <a:ext cx="10937484" cy="5691906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024"/>
            <a:ext cx="9190730" cy="1129983"/>
          </a:xfrm>
        </p:spPr>
        <p:txBody>
          <a:bodyPr/>
          <a:lstStyle/>
          <a:p>
            <a:r>
              <a:rPr lang="fr-FR" dirty="0"/>
              <a:t>Courbe Elliptique: </a:t>
            </a:r>
            <a:r>
              <a:rPr lang="fr-FR" b="1" dirty="0"/>
              <a:t>Addition P+P?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C3AC2E0-5281-7954-1B9E-FEED747CEEA9}"/>
                  </a:ext>
                </a:extLst>
              </p:cNvPr>
              <p:cNvSpPr txBox="1"/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C3AC2E0-5281-7954-1B9E-FEED747CE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095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33"/>
            <a:ext cx="9190730" cy="1129983"/>
          </a:xfrm>
        </p:spPr>
        <p:txBody>
          <a:bodyPr/>
          <a:lstStyle/>
          <a:p>
            <a:r>
              <a:rPr lang="fr-FR" dirty="0"/>
              <a:t>Courbe Elliptique: </a:t>
            </a:r>
            <a:r>
              <a:rPr lang="fr-FR" b="1" dirty="0"/>
              <a:t>Double (2*P)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 flipV="1">
            <a:off x="441960" y="1110298"/>
            <a:ext cx="8305800" cy="4741862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656452" y="338073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407848" y="3120061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591530" y="5682139"/>
            <a:ext cx="162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(tangente en P)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6526525" y="116363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6485569" y="233870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485568" y="5800085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6512238" y="228877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511285" y="5672569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 = P+P = 2*P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/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546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  <p:bldP spid="15" grpId="0"/>
      <p:bldP spid="16" grpId="0" animBg="1"/>
      <p:bldP spid="17" grpId="0" animBg="1"/>
      <p:bldP spid="23" grpId="0"/>
      <p:bldP spid="2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33"/>
            <a:ext cx="9190730" cy="1129983"/>
          </a:xfrm>
        </p:spPr>
        <p:txBody>
          <a:bodyPr/>
          <a:lstStyle/>
          <a:p>
            <a:r>
              <a:rPr lang="fr-FR" dirty="0"/>
              <a:t>Courbe Elliptique: </a:t>
            </a:r>
            <a:r>
              <a:rPr lang="fr-FR" b="1" dirty="0"/>
              <a:t>3P = P+2P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>
            <a:off x="3042920" y="1234440"/>
            <a:ext cx="4217416" cy="558546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656452" y="338073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361040" y="3196069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3042920" y="1028936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(P-2P)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5584820" y="116363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5545112" y="4565957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485568" y="580008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5584819" y="3558357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P+2P = 3P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511285" y="5672569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2P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/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Ellipse 13">
            <a:extLst>
              <a:ext uri="{FF2B5EF4-FFF2-40B4-BE49-F238E27FC236}">
                <a16:creationId xmlns:a16="http://schemas.microsoft.com/office/drawing/2014/main" id="{E4201E38-5586-83B9-C652-ACC91C331C76}"/>
              </a:ext>
            </a:extLst>
          </p:cNvPr>
          <p:cNvSpPr/>
          <p:nvPr/>
        </p:nvSpPr>
        <p:spPr>
          <a:xfrm>
            <a:off x="5543862" y="3576837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775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23" grpId="0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rrain, extérieur, colonnade&#10;&#10;Description générée automatiquement">
            <a:extLst>
              <a:ext uri="{FF2B5EF4-FFF2-40B4-BE49-F238E27FC236}">
                <a16:creationId xmlns:a16="http://schemas.microsoft.com/office/drawing/2014/main" id="{F1556CA3-FEB4-069E-50E2-C5D681454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Toulouse?</a:t>
            </a:r>
          </a:p>
        </p:txBody>
      </p:sp>
    </p:spTree>
    <p:extLst>
      <p:ext uri="{BB962C8B-B14F-4D97-AF65-F5344CB8AC3E}">
        <p14:creationId xmlns:p14="http://schemas.microsoft.com/office/powerpoint/2010/main" val="32218498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33"/>
            <a:ext cx="9190730" cy="1129983"/>
          </a:xfrm>
        </p:spPr>
        <p:txBody>
          <a:bodyPr>
            <a:normAutofit/>
          </a:bodyPr>
          <a:lstStyle/>
          <a:p>
            <a:r>
              <a:rPr lang="fr-FR" dirty="0"/>
              <a:t>Courbe Elliptique: </a:t>
            </a:r>
            <a:r>
              <a:rPr lang="fr-FR" b="1" dirty="0"/>
              <a:t>4P = 2*2P ou P+3P?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>
            <a:off x="4253696" y="1028936"/>
            <a:ext cx="2752894" cy="5829064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656452" y="338073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361040" y="3196069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2617999" y="1028936"/>
            <a:ext cx="174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(tangente en 2P)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5465440" y="114458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5425910" y="3557404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485568" y="580008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5584819" y="3558357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3P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511285" y="5672569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2P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/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Ellipse 13">
            <a:extLst>
              <a:ext uri="{FF2B5EF4-FFF2-40B4-BE49-F238E27FC236}">
                <a16:creationId xmlns:a16="http://schemas.microsoft.com/office/drawing/2014/main" id="{E4201E38-5586-83B9-C652-ACC91C331C76}"/>
              </a:ext>
            </a:extLst>
          </p:cNvPr>
          <p:cNvSpPr/>
          <p:nvPr/>
        </p:nvSpPr>
        <p:spPr>
          <a:xfrm>
            <a:off x="5543862" y="3576837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1F8F134D-6019-8254-7101-A98C23095C20}"/>
              </a:ext>
            </a:extLst>
          </p:cNvPr>
          <p:cNvSpPr/>
          <p:nvPr/>
        </p:nvSpPr>
        <p:spPr>
          <a:xfrm>
            <a:off x="5424482" y="4592573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164AB15-014A-C272-352B-B36AC5F90C95}"/>
              </a:ext>
            </a:extLst>
          </p:cNvPr>
          <p:cNvSpPr txBox="1"/>
          <p:nvPr/>
        </p:nvSpPr>
        <p:spPr>
          <a:xfrm>
            <a:off x="5412226" y="473393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2*2P</a:t>
            </a:r>
          </a:p>
          <a:p>
            <a:r>
              <a:rPr lang="fr-FR" dirty="0">
                <a:solidFill>
                  <a:srgbClr val="FF0000"/>
                </a:solidFill>
              </a:rPr>
              <a:t>= 4P</a:t>
            </a:r>
          </a:p>
        </p:txBody>
      </p:sp>
    </p:spTree>
    <p:extLst>
      <p:ext uri="{BB962C8B-B14F-4D97-AF65-F5344CB8AC3E}">
        <p14:creationId xmlns:p14="http://schemas.microsoft.com/office/powerpoint/2010/main" val="30030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2" grpId="0" animBg="1"/>
      <p:bldP spid="1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33"/>
            <a:ext cx="9190730" cy="1129983"/>
          </a:xfrm>
        </p:spPr>
        <p:txBody>
          <a:bodyPr>
            <a:normAutofit/>
          </a:bodyPr>
          <a:lstStyle/>
          <a:p>
            <a:r>
              <a:rPr lang="fr-FR" dirty="0"/>
              <a:t>Courbe Elliptique: </a:t>
            </a:r>
            <a:r>
              <a:rPr lang="fr-FR" b="1" dirty="0"/>
              <a:t>4P = 2*2P ou P+3P?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>
            <a:off x="596900" y="2501900"/>
            <a:ext cx="11045933" cy="247650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656452" y="338073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B1FD235-DB35-FC65-E268-4E3850717534}"/>
              </a:ext>
            </a:extLst>
          </p:cNvPr>
          <p:cNvSpPr/>
          <p:nvPr/>
        </p:nvSpPr>
        <p:spPr>
          <a:xfrm>
            <a:off x="4933950" y="4860995"/>
            <a:ext cx="497726" cy="46284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333399" y="3287014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549167" y="2603093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(P-3P)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2946369B-BF21-0ABE-A799-0D0AF43EC874}"/>
              </a:ext>
            </a:extLst>
          </p:cNvPr>
          <p:cNvSpPr txBox="1"/>
          <p:nvPr/>
        </p:nvSpPr>
        <p:spPr>
          <a:xfrm>
            <a:off x="4882444" y="4765807"/>
            <a:ext cx="654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P+3P</a:t>
            </a:r>
          </a:p>
          <a:p>
            <a:r>
              <a:rPr lang="fr-FR" dirty="0">
                <a:solidFill>
                  <a:srgbClr val="FF0000"/>
                </a:solidFill>
              </a:rPr>
              <a:t>= 4P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5425910" y="3553594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485568" y="580008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5503014" y="3576837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3P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511285" y="5672569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2P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/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Ellipse 13">
            <a:extLst>
              <a:ext uri="{FF2B5EF4-FFF2-40B4-BE49-F238E27FC236}">
                <a16:creationId xmlns:a16="http://schemas.microsoft.com/office/drawing/2014/main" id="{E4201E38-5586-83B9-C652-ACC91C331C76}"/>
              </a:ext>
            </a:extLst>
          </p:cNvPr>
          <p:cNvSpPr/>
          <p:nvPr/>
        </p:nvSpPr>
        <p:spPr>
          <a:xfrm>
            <a:off x="5543862" y="3576837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1B774285-ABEE-64B1-E95C-581C1340C0E8}"/>
              </a:ext>
            </a:extLst>
          </p:cNvPr>
          <p:cNvSpPr/>
          <p:nvPr/>
        </p:nvSpPr>
        <p:spPr>
          <a:xfrm>
            <a:off x="5424159" y="4593021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69D43488-51B9-24D2-7467-3FC88C787C01}"/>
              </a:ext>
            </a:extLst>
          </p:cNvPr>
          <p:cNvSpPr/>
          <p:nvPr/>
        </p:nvSpPr>
        <p:spPr>
          <a:xfrm>
            <a:off x="5424159" y="4593021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89F0A708-EA75-2D8E-29BE-348F764C6E60}"/>
              </a:ext>
            </a:extLst>
          </p:cNvPr>
          <p:cNvSpPr txBox="1"/>
          <p:nvPr/>
        </p:nvSpPr>
        <p:spPr>
          <a:xfrm>
            <a:off x="5412226" y="473393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2*2P</a:t>
            </a:r>
          </a:p>
          <a:p>
            <a:r>
              <a:rPr lang="fr-FR" dirty="0">
                <a:solidFill>
                  <a:schemeClr val="accent2"/>
                </a:solidFill>
              </a:rPr>
              <a:t>= 4P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5465440" y="114458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63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15" grpId="0"/>
      <p:bldP spid="45" grpId="0"/>
      <p:bldP spid="16" grpId="0" animBg="1"/>
      <p:bldP spid="4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3114763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8799447" y="4041159"/>
            <a:ext cx="3056553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709" y="4357679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461" y="4357680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51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8494368" y="3313220"/>
                <a:ext cx="3343559" cy="53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368" y="3313220"/>
                <a:ext cx="3343559" cy="5329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8799447" y="4029282"/>
                <a:ext cx="305655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447" y="4029282"/>
                <a:ext cx="3056553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254644" y="4029282"/>
                <a:ext cx="3213817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fr-FR" sz="2800" b="0" i="1" dirty="0">
                    <a:solidFill>
                      <a:srgbClr val="CC00FF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fr-FR" sz="2800" b="0" dirty="0">
                    <a:solidFill>
                      <a:srgbClr val="CC00FF"/>
                    </a:solidFill>
                    <a:latin typeface="Cambria Math" panose="02040503050406030204" pitchFamily="18" charset="0"/>
                  </a:rPr>
                  <a:t>(le message)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44" y="4029282"/>
                <a:ext cx="3213817" cy="1815882"/>
              </a:xfrm>
              <a:prstGeom prst="rect">
                <a:avLst/>
              </a:prstGeom>
              <a:blipFill>
                <a:blip r:embed="rId7"/>
                <a:stretch>
                  <a:fillRect t="-3691" r="-18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𝒏𝑹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𝒌𝑸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𝒏𝒌𝑷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30090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300908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8799447" y="5272754"/>
                <a:ext cx="30565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fr-FR" sz="2800" b="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447" y="5272754"/>
                <a:ext cx="305655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8797909" y="6055094"/>
                <a:ext cx="30565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909" y="6055094"/>
                <a:ext cx="3056552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05861"/>
            <a:ext cx="1168142" cy="1258809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703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70312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891043" y="977622"/>
                <a:ext cx="7429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043" y="977622"/>
                <a:ext cx="742952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4327616" y="2848649"/>
                <a:ext cx="6201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848649"/>
                <a:ext cx="620104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6215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621573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588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9" grpId="0" build="p"/>
      <p:bldP spid="10" grpId="0" build="p"/>
      <p:bldP spid="16" grpId="0"/>
      <p:bldP spid="17" grpId="0"/>
      <p:bldP spid="1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65125-30FA-512F-DF9C-EAB0410E5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Division sur une Courbe Elliptique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/>
              <p:nvPr/>
            </p:nvSpPr>
            <p:spPr>
              <a:xfrm>
                <a:off x="3587222" y="1944107"/>
                <a:ext cx="501755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72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7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7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sz="7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7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7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222" y="1944107"/>
                <a:ext cx="5017556" cy="12003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/>
              <p:nvPr/>
            </p:nvSpPr>
            <p:spPr>
              <a:xfrm>
                <a:off x="4548473" y="3713565"/>
                <a:ext cx="3095053" cy="2331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72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720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7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7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7200" b="0" i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den>
                      </m:f>
                    </m:oMath>
                  </m:oMathPara>
                </a14:m>
                <a:endParaRPr lang="fr-FR" sz="72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3713565"/>
                <a:ext cx="3095053" cy="2331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A099E2C4-1C93-7166-AC76-7DBBEC309142}"/>
              </a:ext>
            </a:extLst>
          </p:cNvPr>
          <p:cNvGrpSpPr/>
          <p:nvPr/>
        </p:nvGrpSpPr>
        <p:grpSpPr>
          <a:xfrm>
            <a:off x="4548473" y="3707215"/>
            <a:ext cx="3095053" cy="2445935"/>
            <a:chOff x="2700000" y="2872504"/>
            <a:chExt cx="6480000" cy="2887496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C42B7BDF-4CCD-700B-6E43-00C6878630E8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970E1E-B57D-CEA1-3442-86149EBE2C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003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l’impossibilité de </a:t>
                </a:r>
                <a:r>
                  <a:rPr lang="fr-FR" b="1" dirty="0"/>
                  <a:t>calculer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fr-FR" dirty="0"/>
                  <a:t> (à partir des info publiques) &amp; de trouver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ou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FR" dirty="0"/>
                  <a:t>.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(Très) </a:t>
                </a:r>
                <a:r>
                  <a:rPr lang="fr-FR" b="1" dirty="0"/>
                  <a:t>Difficile</a:t>
                </a:r>
                <a:r>
                  <a:rPr lang="fr-FR" dirty="0"/>
                  <a:t> à hacker par </a:t>
                </a:r>
                <a:r>
                  <a:rPr lang="fr-FR" b="1" dirty="0"/>
                  <a:t>force brute</a:t>
                </a:r>
              </a:p>
              <a:p>
                <a:r>
                  <a:rPr lang="fr-FR" dirty="0"/>
                  <a:t>Sujet aux </a:t>
                </a:r>
                <a:r>
                  <a:rPr lang="fr-FR" b="1" dirty="0"/>
                  <a:t>attaques par ordinateurs quantiques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1043" t="-24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08972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B7BC91A4-E3FC-96E9-C848-23F41637E854}"/>
              </a:ext>
            </a:extLst>
          </p:cNvPr>
          <p:cNvGrpSpPr/>
          <p:nvPr/>
        </p:nvGrpSpPr>
        <p:grpSpPr>
          <a:xfrm>
            <a:off x="20" y="1282"/>
            <a:ext cx="12191980" cy="6856718"/>
            <a:chOff x="20" y="1282"/>
            <a:chExt cx="12191980" cy="6856718"/>
          </a:xfrm>
        </p:grpSpPr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68C12901-988D-FD72-8528-9B87EF42B8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273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3" name="Titre 3">
              <a:extLst>
                <a:ext uri="{FF2B5EF4-FFF2-40B4-BE49-F238E27FC236}">
                  <a16:creationId xmlns:a16="http://schemas.microsoft.com/office/drawing/2014/main" id="{5D7EC337-F44B-83C5-423A-1D8ADC57777B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66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les équations?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BD8C409F-9EE0-4967-4B00-8A961656AC9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B243C97-9A2A-2905-EC3A-4842B381DAF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1FF0D9E4-AFCF-5CB6-12D4-3C26F3F49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9854" y="0"/>
              <a:ext cx="5692292" cy="6858000"/>
            </a:xfrm>
            <a:prstGeom prst="rect">
              <a:avLst/>
            </a:prstGeom>
          </p:spPr>
        </p:pic>
        <p:sp>
          <p:nvSpPr>
            <p:cNvPr id="9" name="Titre 3">
              <a:extLst>
                <a:ext uri="{FF2B5EF4-FFF2-40B4-BE49-F238E27FC236}">
                  <a16:creationId xmlns:a16="http://schemas.microsoft.com/office/drawing/2014/main" id="{FA160137-2047-4B4F-5597-0E3176C3A70E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54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les protocoles sécurisés?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ACBC3D6-BF87-70A7-12FA-45A0FB5B26EE}"/>
              </a:ext>
            </a:extLst>
          </p:cNvPr>
          <p:cNvGrpSpPr/>
          <p:nvPr/>
        </p:nvGrpSpPr>
        <p:grpSpPr>
          <a:xfrm>
            <a:off x="10" y="641"/>
            <a:ext cx="12191980" cy="6856718"/>
            <a:chOff x="20" y="1282"/>
            <a:chExt cx="12191980" cy="6856718"/>
          </a:xfrm>
        </p:grpSpPr>
        <p:pic>
          <p:nvPicPr>
            <p:cNvPr id="14" name="Image 13" descr="Une image contenant texte, éléments, plusieurs&#10;&#10;Description générée automatiquement">
              <a:extLst>
                <a:ext uri="{FF2B5EF4-FFF2-40B4-BE49-F238E27FC236}">
                  <a16:creationId xmlns:a16="http://schemas.microsoft.com/office/drawing/2014/main" id="{4E7585D7-B4F4-99AE-A8E7-E1C512AAC3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50" r="10346" b="1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15" name="Titre 3">
              <a:extLst>
                <a:ext uri="{FF2B5EF4-FFF2-40B4-BE49-F238E27FC236}">
                  <a16:creationId xmlns:a16="http://schemas.microsoft.com/office/drawing/2014/main" id="{A8C75BEF-3621-53E2-3EE9-501C4767406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66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l’argent?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E654CE21-97EB-3C5E-F818-463FF670037A}"/>
              </a:ext>
            </a:extLst>
          </p:cNvPr>
          <p:cNvGrpSpPr/>
          <p:nvPr/>
        </p:nvGrpSpPr>
        <p:grpSpPr>
          <a:xfrm>
            <a:off x="10" y="641"/>
            <a:ext cx="12191980" cy="6856718"/>
            <a:chOff x="20" y="1282"/>
            <a:chExt cx="12191980" cy="6856718"/>
          </a:xfrm>
        </p:grpSpPr>
        <p:pic>
          <p:nvPicPr>
            <p:cNvPr id="17" name="Image 16" descr="Une image contenant terrain, extérieur, colonnade&#10;&#10;Description générée automatiquement">
              <a:extLst>
                <a:ext uri="{FF2B5EF4-FFF2-40B4-BE49-F238E27FC236}">
                  <a16:creationId xmlns:a16="http://schemas.microsoft.com/office/drawing/2014/main" id="{01D3AE98-5D48-F2CE-3801-2C882AAE82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9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18" name="Titre 3">
              <a:extLst>
                <a:ext uri="{FF2B5EF4-FFF2-40B4-BE49-F238E27FC236}">
                  <a16:creationId xmlns:a16="http://schemas.microsoft.com/office/drawing/2014/main" id="{4E9846B5-294D-4FCE-5E79-255E80A5BF0A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66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Toulouse?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295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948 -0.2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74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156 -0.24907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78" y="-1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156 0.25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78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781 0.25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91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7D1A7D0-5097-A289-20BA-28FCDA565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9F94731F-39C3-98CB-9985-2D8417DEBFEB}"/>
              </a:ext>
            </a:extLst>
          </p:cNvPr>
          <p:cNvSpPr/>
          <p:nvPr/>
        </p:nvSpPr>
        <p:spPr>
          <a:xfrm>
            <a:off x="8445502" y="9017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807949A0-C809-4C0D-0290-4654838EFAE7}"/>
              </a:ext>
            </a:extLst>
          </p:cNvPr>
          <p:cNvSpPr/>
          <p:nvPr/>
        </p:nvSpPr>
        <p:spPr>
          <a:xfrm>
            <a:off x="2000248" y="9017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868A7B06-7BAB-C1F7-8401-FEF0DBDD4293}"/>
              </a:ext>
            </a:extLst>
          </p:cNvPr>
          <p:cNvSpPr/>
          <p:nvPr/>
        </p:nvSpPr>
        <p:spPr>
          <a:xfrm>
            <a:off x="2000249" y="44831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4CBDA8BE-09A6-62CF-6BC3-8AED85D4AD53}"/>
              </a:ext>
            </a:extLst>
          </p:cNvPr>
          <p:cNvSpPr/>
          <p:nvPr/>
        </p:nvSpPr>
        <p:spPr>
          <a:xfrm>
            <a:off x="8445502" y="44831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9DEA2D7-B74C-2F96-A383-8C8947687D23}"/>
              </a:ext>
            </a:extLst>
          </p:cNvPr>
          <p:cNvSpPr txBox="1"/>
          <p:nvPr/>
        </p:nvSpPr>
        <p:spPr>
          <a:xfrm>
            <a:off x="3975100" y="3839111"/>
            <a:ext cx="117051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dirty="0">
                <a:solidFill>
                  <a:srgbClr val="92D050"/>
                </a:solidFill>
                <a:effectLst>
                  <a:glow rad="76200">
                    <a:schemeClr val="bg1"/>
                  </a:glow>
                </a:effectLst>
              </a:rPr>
              <a:t>?</a:t>
            </a:r>
            <a:endParaRPr lang="fr-FR" sz="1400" dirty="0">
              <a:solidFill>
                <a:srgbClr val="92D050"/>
              </a:solidFill>
              <a:effectLst>
                <a:glow rad="762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172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5D13CC7-AC7D-406E-3B5C-7CBBDC59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190750" cy="1325563"/>
          </a:xfrm>
        </p:spPr>
        <p:txBody>
          <a:bodyPr/>
          <a:lstStyle/>
          <a:p>
            <a:r>
              <a:rPr lang="fr-FR" dirty="0"/>
              <a:t>Fermat…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ce réservé du contenu 4">
                <a:extLst>
                  <a:ext uri="{FF2B5EF4-FFF2-40B4-BE49-F238E27FC236}">
                    <a16:creationId xmlns:a16="http://schemas.microsoft.com/office/drawing/2014/main" id="{3DE1B256-6304-E545-55C4-3DD4C36EDD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5450" y="1825625"/>
                <a:ext cx="7798371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 algn="ctr">
                  <a:buNone/>
                </a:pPr>
                <a:endParaRPr lang="fr-FR" sz="2400" dirty="0"/>
              </a:p>
              <a:p>
                <a:pPr marL="0" indent="0" algn="ctr">
                  <a:buNone/>
                </a:pPr>
                <a:r>
                  <a:rPr lang="fr-FR" sz="5400" dirty="0"/>
                  <a:t>« Petit théorème de Fermat »:</a:t>
                </a:r>
                <a:endParaRPr lang="fr-FR" sz="5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≡1 [</m:t>
                      </m:r>
                      <m:r>
                        <a:rPr lang="fr-FR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fr-FR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54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fr-FR" sz="54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fr-FR" sz="5400" dirty="0"/>
                  <a:t>« Grand théorème de Fermat »:</a:t>
                </a:r>
                <a:endParaRPr lang="fr-FR" sz="5400" b="0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sz="5400" dirty="0"/>
              </a:p>
            </p:txBody>
          </p:sp>
        </mc:Choice>
        <mc:Fallback xmlns="">
          <p:sp>
            <p:nvSpPr>
              <p:cNvPr id="5" name="Espace réservé du contenu 4">
                <a:extLst>
                  <a:ext uri="{FF2B5EF4-FFF2-40B4-BE49-F238E27FC236}">
                    <a16:creationId xmlns:a16="http://schemas.microsoft.com/office/drawing/2014/main" id="{3DE1B256-6304-E545-55C4-3DD4C36EDD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5450" y="1825625"/>
                <a:ext cx="7798371" cy="4351338"/>
              </a:xfrm>
              <a:blipFill>
                <a:blip r:embed="rId2"/>
                <a:stretch>
                  <a:fillRect l="-2658" r="-258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re 3">
            <a:extLst>
              <a:ext uri="{FF2B5EF4-FFF2-40B4-BE49-F238E27FC236}">
                <a16:creationId xmlns:a16="http://schemas.microsoft.com/office/drawing/2014/main" id="{447A4105-4927-84A3-6B94-45AB0FF737C0}"/>
              </a:ext>
            </a:extLst>
          </p:cNvPr>
          <p:cNvSpPr txBox="1">
            <a:spLocks/>
          </p:cNvSpPr>
          <p:nvPr/>
        </p:nvSpPr>
        <p:spPr>
          <a:xfrm>
            <a:off x="2953182" y="365125"/>
            <a:ext cx="71437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un toulousain trop peu connu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1786D7D1-5AB2-993B-3991-FEBCEBCB49F5}"/>
              </a:ext>
            </a:extLst>
          </p:cNvPr>
          <p:cNvGrpSpPr/>
          <p:nvPr/>
        </p:nvGrpSpPr>
        <p:grpSpPr>
          <a:xfrm>
            <a:off x="8223821" y="1690688"/>
            <a:ext cx="3708123" cy="5167312"/>
            <a:chOff x="8223821" y="1690688"/>
            <a:chExt cx="3708123" cy="5167312"/>
          </a:xfrm>
        </p:grpSpPr>
        <p:pic>
          <p:nvPicPr>
            <p:cNvPr id="3" name="Image 2" descr="Une image contenant texte, personne&#10;&#10;Description générée automatiquement">
              <a:extLst>
                <a:ext uri="{FF2B5EF4-FFF2-40B4-BE49-F238E27FC236}">
                  <a16:creationId xmlns:a16="http://schemas.microsoft.com/office/drawing/2014/main" id="{D9244DA5-8A40-D5E2-AF78-BFDFD1BB7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3821" y="1690688"/>
              <a:ext cx="3708123" cy="4802187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7C31C2C5-BD05-AA8C-01F3-FA8418BD48DA}"/>
                </a:ext>
              </a:extLst>
            </p:cNvPr>
            <p:cNvSpPr txBox="1"/>
            <p:nvPr/>
          </p:nvSpPr>
          <p:spPr>
            <a:xfrm>
              <a:off x="9200334" y="6488668"/>
              <a:ext cx="1739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i="1" dirty="0">
                  <a:solidFill>
                    <a:schemeClr val="bg1">
                      <a:lumMod val="50000"/>
                    </a:schemeClr>
                  </a:solidFill>
                </a:rPr>
                <a:t>Pierre de Fermat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929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que 12">
            <a:extLst>
              <a:ext uri="{FF2B5EF4-FFF2-40B4-BE49-F238E27FC236}">
                <a16:creationId xmlns:a16="http://schemas.microsoft.com/office/drawing/2014/main" id="{08CF0A00-338A-D3C2-4F51-17E6841F7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41585" y="1495273"/>
            <a:ext cx="6629401" cy="4972049"/>
          </a:xfrm>
          <a:prstGeom prst="rect">
            <a:avLst/>
          </a:prstGeom>
        </p:spPr>
      </p:pic>
      <p:pic>
        <p:nvPicPr>
          <p:cNvPr id="15" name="Graphique 14">
            <a:extLst>
              <a:ext uri="{FF2B5EF4-FFF2-40B4-BE49-F238E27FC236}">
                <a16:creationId xmlns:a16="http://schemas.microsoft.com/office/drawing/2014/main" id="{A6C912F2-20D5-37BE-F35D-A06B15B7F3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375" y="1495273"/>
            <a:ext cx="6629400" cy="4972050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649572-FD28-771C-4923-A554EFF07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88595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CRYPTOGRAPHIE ASYMETRIQUE:</a:t>
            </a:r>
            <a:br>
              <a:rPr lang="fr-FR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Ou comment envoyer un secret </a:t>
            </a:r>
            <a:br>
              <a:rPr lang="fr-FR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avec un haut-parleur?</a:t>
            </a:r>
          </a:p>
        </p:txBody>
      </p:sp>
      <p:sp>
        <p:nvSpPr>
          <p:cNvPr id="4" name="Titre 2">
            <a:extLst>
              <a:ext uri="{FF2B5EF4-FFF2-40B4-BE49-F238E27FC236}">
                <a16:creationId xmlns:a16="http://schemas.microsoft.com/office/drawing/2014/main" id="{994DAC38-8919-844B-3BF7-4C8CEB6A2444}"/>
              </a:ext>
            </a:extLst>
          </p:cNvPr>
          <p:cNvSpPr txBox="1">
            <a:spLocks/>
          </p:cNvSpPr>
          <p:nvPr/>
        </p:nvSpPr>
        <p:spPr>
          <a:xfrm>
            <a:off x="9178725" y="5997616"/>
            <a:ext cx="3013275" cy="356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22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Présenté par Paul DUBOIS</a:t>
            </a:r>
          </a:p>
        </p:txBody>
      </p:sp>
      <p:sp>
        <p:nvSpPr>
          <p:cNvPr id="5" name="Titre 2">
            <a:extLst>
              <a:ext uri="{FF2B5EF4-FFF2-40B4-BE49-F238E27FC236}">
                <a16:creationId xmlns:a16="http://schemas.microsoft.com/office/drawing/2014/main" id="{458BA7D4-0899-7E93-BD21-D7C6FBD0D6C2}"/>
              </a:ext>
            </a:extLst>
          </p:cNvPr>
          <p:cNvSpPr txBox="1">
            <a:spLocks/>
          </p:cNvSpPr>
          <p:nvPr/>
        </p:nvSpPr>
        <p:spPr>
          <a:xfrm>
            <a:off x="8469218" y="6354501"/>
            <a:ext cx="3722782" cy="5035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2800" b="1" dirty="0">
                <a:latin typeface="+mn-lt"/>
              </a:rPr>
              <a:t>…feat Pierre de FERMAT</a:t>
            </a:r>
          </a:p>
        </p:txBody>
      </p:sp>
      <p:pic>
        <p:nvPicPr>
          <p:cNvPr id="6" name="Graphique 16">
            <a:extLst>
              <a:ext uri="{FF2B5EF4-FFF2-40B4-BE49-F238E27FC236}">
                <a16:creationId xmlns:a16="http://schemas.microsoft.com/office/drawing/2014/main" id="{C69E87FA-2872-188A-5DE1-A0DDE79FB0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 rot="21301975">
            <a:off x="1450975" y="2131065"/>
            <a:ext cx="4702137" cy="470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6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D76D3CE-724C-57F7-99AE-B07727C7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Comment faire passer un message secret…</a:t>
            </a:r>
            <a:br>
              <a:rPr lang="fr-FR" b="1" dirty="0"/>
            </a:br>
            <a:r>
              <a:rPr lang="fr-FR" b="1" dirty="0"/>
              <a:t>… avec un haut-parleur?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E6AE29E-E2D6-1A14-3083-559229F4A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5108" y="1850746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061001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èze 2">
            <a:extLst>
              <a:ext uri="{FF2B5EF4-FFF2-40B4-BE49-F238E27FC236}">
                <a16:creationId xmlns:a16="http://schemas.microsoft.com/office/drawing/2014/main" id="{5279F188-C7CC-8789-8EF9-BE8CA6B1F339}"/>
              </a:ext>
            </a:extLst>
          </p:cNvPr>
          <p:cNvSpPr/>
          <p:nvPr/>
        </p:nvSpPr>
        <p:spPr>
          <a:xfrm>
            <a:off x="1744593" y="2674764"/>
            <a:ext cx="4505736" cy="1531620"/>
          </a:xfrm>
          <a:prstGeom prst="trapezoid">
            <a:avLst>
              <a:gd name="adj" fmla="val 5775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rapèze 3">
            <a:extLst>
              <a:ext uri="{FF2B5EF4-FFF2-40B4-BE49-F238E27FC236}">
                <a16:creationId xmlns:a16="http://schemas.microsoft.com/office/drawing/2014/main" id="{B4A07FF5-11EB-E190-0DE5-B1E31581128E}"/>
              </a:ext>
            </a:extLst>
          </p:cNvPr>
          <p:cNvSpPr/>
          <p:nvPr/>
        </p:nvSpPr>
        <p:spPr>
          <a:xfrm>
            <a:off x="441960" y="4695056"/>
            <a:ext cx="7101840" cy="1733550"/>
          </a:xfrm>
          <a:prstGeom prst="trapezoid">
            <a:avLst>
              <a:gd name="adj" fmla="val 5862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72AF7891-C9E8-AB5D-E078-645D3666D636}"/>
              </a:ext>
            </a:extLst>
          </p:cNvPr>
          <p:cNvSpPr/>
          <p:nvPr/>
        </p:nvSpPr>
        <p:spPr>
          <a:xfrm>
            <a:off x="2911033" y="312516"/>
            <a:ext cx="2176040" cy="1873576"/>
          </a:xfrm>
          <a:prstGeom prst="triangl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57C371A-96DA-F938-D01C-473E0CDFBA90}"/>
              </a:ext>
            </a:extLst>
          </p:cNvPr>
          <p:cNvSpPr txBox="1"/>
          <p:nvPr/>
        </p:nvSpPr>
        <p:spPr>
          <a:xfrm>
            <a:off x="3704474" y="869492"/>
            <a:ext cx="29392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    RSA</a:t>
            </a:r>
            <a:endParaRPr lang="fr-F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33EFEE-D617-357A-1FB5-5EBC075685E6}"/>
              </a:ext>
            </a:extLst>
          </p:cNvPr>
          <p:cNvSpPr txBox="1"/>
          <p:nvPr/>
        </p:nvSpPr>
        <p:spPr>
          <a:xfrm>
            <a:off x="3704474" y="2831269"/>
            <a:ext cx="60753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          Encodage</a:t>
            </a:r>
            <a:endParaRPr lang="fr-FR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66E88B-51DB-035C-8FF7-866ACB4E8F74}"/>
              </a:ext>
            </a:extLst>
          </p:cNvPr>
          <p:cNvSpPr txBox="1"/>
          <p:nvPr/>
        </p:nvSpPr>
        <p:spPr>
          <a:xfrm>
            <a:off x="3704474" y="5007833"/>
            <a:ext cx="81195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                 Alice &amp; Bob</a:t>
            </a:r>
          </a:p>
        </p:txBody>
      </p:sp>
    </p:spTree>
    <p:extLst>
      <p:ext uri="{BB962C8B-B14F-4D97-AF65-F5344CB8AC3E}">
        <p14:creationId xmlns:p14="http://schemas.microsoft.com/office/powerpoint/2010/main" val="1674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03940DC-B7CE-F426-30C0-654000CCD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7" cy="685799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87151FB-2BEF-3526-5FE3-BCC773AF9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6407" y="497138"/>
            <a:ext cx="1402949" cy="135244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9EE7D8-BE25-9A1E-6F3B-90C386202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5012" y="497138"/>
            <a:ext cx="1402949" cy="1352443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65F7E93-E2F0-C97E-5D55-417CBA1A4F8C}"/>
              </a:ext>
            </a:extLst>
          </p:cNvPr>
          <p:cNvCxnSpPr>
            <a:cxnSpLocks/>
          </p:cNvCxnSpPr>
          <p:nvPr/>
        </p:nvCxnSpPr>
        <p:spPr>
          <a:xfrm rot="17163022" flipH="1">
            <a:off x="1549027" y="1638886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9455344-E8E8-9E92-0ECE-ED3F66E396B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681469" y="1637872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8CAF81C-5AB3-636E-F617-D77E1228479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39311" y="1515568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CB5296A-E305-895D-8C0A-14714336E228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69538" y="1391305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FC2B7A1-5663-E831-3277-CBAD7E00FEF2}"/>
              </a:ext>
            </a:extLst>
          </p:cNvPr>
          <p:cNvCxnSpPr>
            <a:cxnSpLocks/>
          </p:cNvCxnSpPr>
          <p:nvPr/>
        </p:nvCxnSpPr>
        <p:spPr>
          <a:xfrm rot="17163022" flipH="1">
            <a:off x="1770373" y="1585335"/>
            <a:ext cx="154059" cy="215668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Accolade fermante 26">
            <a:extLst>
              <a:ext uri="{FF2B5EF4-FFF2-40B4-BE49-F238E27FC236}">
                <a16:creationId xmlns:a16="http://schemas.microsoft.com/office/drawing/2014/main" id="{9E616FB4-142A-A07C-C380-153A1F06C551}"/>
              </a:ext>
            </a:extLst>
          </p:cNvPr>
          <p:cNvSpPr/>
          <p:nvPr/>
        </p:nvSpPr>
        <p:spPr>
          <a:xfrm>
            <a:off x="8379588" y="408899"/>
            <a:ext cx="469257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Accolade fermante 27">
            <a:extLst>
              <a:ext uri="{FF2B5EF4-FFF2-40B4-BE49-F238E27FC236}">
                <a16:creationId xmlns:a16="http://schemas.microsoft.com/office/drawing/2014/main" id="{3C77989A-ABAF-6527-E9C6-6B53BE72B362}"/>
              </a:ext>
            </a:extLst>
          </p:cNvPr>
          <p:cNvSpPr/>
          <p:nvPr/>
        </p:nvSpPr>
        <p:spPr>
          <a:xfrm>
            <a:off x="8379588" y="3538261"/>
            <a:ext cx="510540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6DDDD20-E3FA-CF01-CFC6-9D167C68141F}"/>
              </a:ext>
            </a:extLst>
          </p:cNvPr>
          <p:cNvSpPr txBox="1"/>
          <p:nvPr/>
        </p:nvSpPr>
        <p:spPr>
          <a:xfrm>
            <a:off x="9082267" y="4701293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ère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9794F0-F297-9FFD-D4D2-CA649E72A603}"/>
              </a:ext>
            </a:extLst>
          </p:cNvPr>
          <p:cNvSpPr txBox="1"/>
          <p:nvPr/>
        </p:nvSpPr>
        <p:spPr>
          <a:xfrm>
            <a:off x="9082267" y="1571931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ème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0E2BE3-E652-FCAD-7AA5-4EF99CAAFA63}"/>
              </a:ext>
            </a:extLst>
          </p:cNvPr>
          <p:cNvSpPr txBox="1"/>
          <p:nvPr/>
        </p:nvSpPr>
        <p:spPr>
          <a:xfrm>
            <a:off x="2885166" y="1262693"/>
            <a:ext cx="255390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	ElGamal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A8B1D7-4211-982D-FFCA-3338F5EEC9BC}"/>
              </a:ext>
            </a:extLst>
          </p:cNvPr>
          <p:cNvSpPr txBox="1"/>
          <p:nvPr/>
        </p:nvSpPr>
        <p:spPr>
          <a:xfrm>
            <a:off x="2885166" y="441839"/>
            <a:ext cx="44774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	Courbes Elliptiques</a:t>
            </a:r>
          </a:p>
        </p:txBody>
      </p:sp>
    </p:spTree>
    <p:extLst>
      <p:ext uri="{BB962C8B-B14F-4D97-AF65-F5344CB8AC3E}">
        <p14:creationId xmlns:p14="http://schemas.microsoft.com/office/powerpoint/2010/main" val="183925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185 0.2578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99" y="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008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2" grpId="0"/>
      <p:bldP spid="2" grpId="1"/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Analogie du cadenas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71ADCA-BD52-9C6A-D829-1B3815AF0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97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961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1978</TotalTime>
  <Words>1437</Words>
  <Application>Microsoft Office PowerPoint</Application>
  <PresentationFormat>Grand écran</PresentationFormat>
  <Paragraphs>321</Paragraphs>
  <Slides>58</Slides>
  <Notes>5</Notes>
  <HiddenSlides>1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58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Consolas</vt:lpstr>
      <vt:lpstr>Symbol</vt:lpstr>
      <vt:lpstr>Thème Office</vt:lpstr>
      <vt:lpstr>Cryptographie Asymétrique</vt:lpstr>
      <vt:lpstr>Aimez-vous les équations?</vt:lpstr>
      <vt:lpstr>Aimez-vous les protocoles sécurisés?</vt:lpstr>
      <vt:lpstr>Aimez-vous l’argent?</vt:lpstr>
      <vt:lpstr>Aimez-vous Toulouse?</vt:lpstr>
      <vt:lpstr>Comment faire passer un message secret… … avec un haut-parleur?</vt:lpstr>
      <vt:lpstr>Présentation PowerPoint</vt:lpstr>
      <vt:lpstr>Présentation PowerPoint</vt:lpstr>
      <vt:lpstr>Niveau 1</vt:lpstr>
      <vt:lpstr>Envoyer un message sans connexion sécurisée</vt:lpstr>
      <vt:lpstr>Présentation PowerPoint</vt:lpstr>
      <vt:lpstr>Envoyer un message sans connexion sécurisée: Intuition</vt:lpstr>
      <vt:lpstr>Envoyer un message sans connexion sécurisée: Réalité</vt:lpstr>
      <vt:lpstr>Envoyer un message sans connexion sécurisée: Solution</vt:lpstr>
      <vt:lpstr>Envoyer un message sans connexion sécurisée: Synthèse</vt:lpstr>
      <vt:lpstr>Niveau 2</vt:lpstr>
      <vt:lpstr>Coder un message</vt:lpstr>
      <vt:lpstr>Présentation PowerPoint</vt:lpstr>
      <vt:lpstr>Représentation de l’encodage</vt:lpstr>
      <vt:lpstr>Présentation PowerPoint</vt:lpstr>
      <vt:lpstr>Présentation PowerPoint</vt:lpstr>
      <vt:lpstr>Représentation de l’encodage</vt:lpstr>
      <vt:lpstr>Principales conclusions</vt:lpstr>
      <vt:lpstr>Niveau 3</vt:lpstr>
      <vt:lpstr>Un nombre premier, késaco?</vt:lpstr>
      <vt:lpstr>Communiquer par l’intermédiaire d’un espion (sans clef privée)</vt:lpstr>
      <vt:lpstr>Présentation PowerPoint</vt:lpstr>
      <vt:lpstr>RSA: Pourquoi est-ce que cela fonctionne?</vt:lpstr>
      <vt:lpstr>Calculatrice Modulaire</vt:lpstr>
      <vt:lpstr>Présentation PowerPoint</vt:lpstr>
      <vt:lpstr>Présentation PowerPoint</vt:lpstr>
      <vt:lpstr>Principales conclusions</vt:lpstr>
      <vt:lpstr>Niveau 4</vt:lpstr>
      <vt:lpstr>Présentation PowerPoint</vt:lpstr>
      <vt:lpstr>Logarithme modulaire</vt:lpstr>
      <vt:lpstr>Calculatrice Modulaire</vt:lpstr>
      <vt:lpstr>Présentation PowerPoint</vt:lpstr>
      <vt:lpstr>Présentation PowerPoint</vt:lpstr>
      <vt:lpstr>Principales conclusions</vt:lpstr>
      <vt:lpstr>Niveau 5</vt:lpstr>
      <vt:lpstr>Une courbe elliptique, késaco?</vt:lpstr>
      <vt:lpstr>Une courbe elliptique, késaco?</vt:lpstr>
      <vt:lpstr>Une courbe elliptique, késaco?</vt:lpstr>
      <vt:lpstr>Une courbe elliptique, késaco?</vt:lpstr>
      <vt:lpstr>Une courbe elliptique, késaco?</vt:lpstr>
      <vt:lpstr>Courbe Elliptique: Addition (P+Q)</vt:lpstr>
      <vt:lpstr>Courbe Elliptique: Addition P+P?</vt:lpstr>
      <vt:lpstr>Courbe Elliptique: Double (2*P)</vt:lpstr>
      <vt:lpstr>Courbe Elliptique: 3P = P+2P</vt:lpstr>
      <vt:lpstr>Courbe Elliptique: 4P = 2*2P ou P+3P?</vt:lpstr>
      <vt:lpstr>Courbe Elliptique: 4P = 2*2P ou P+3P?</vt:lpstr>
      <vt:lpstr>Présentation PowerPoint</vt:lpstr>
      <vt:lpstr>Division sur une Courbe Elliptique</vt:lpstr>
      <vt:lpstr>Principales conclusions</vt:lpstr>
      <vt:lpstr>Présentation PowerPoint</vt:lpstr>
      <vt:lpstr>Présentation PowerPoint</vt:lpstr>
      <vt:lpstr>Fermat…</vt:lpstr>
      <vt:lpstr>CRYPTOGRAPHIE ASYMETRIQUE: Ou comment envoyer un secret  avec un haut-parleur?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Cryptographie Asymétrique</dc:title>
  <dc:creator>Paul Dubois</dc:creator>
  <cp:lastModifiedBy>Paul Dubois</cp:lastModifiedBy>
  <cp:revision>87</cp:revision>
  <dcterms:created xsi:type="dcterms:W3CDTF">2022-09-12T12:45:36Z</dcterms:created>
  <dcterms:modified xsi:type="dcterms:W3CDTF">2022-09-24T14:35:57Z</dcterms:modified>
</cp:coreProperties>
</file>